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5" r:id="rId2"/>
  </p:sldMasterIdLst>
  <p:notesMasterIdLst>
    <p:notesMasterId r:id="rId23"/>
  </p:notesMasterIdLst>
  <p:sldIdLst>
    <p:sldId id="257" r:id="rId3"/>
    <p:sldId id="258" r:id="rId4"/>
    <p:sldId id="350" r:id="rId5"/>
    <p:sldId id="260" r:id="rId6"/>
    <p:sldId id="261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34" r:id="rId20"/>
    <p:sldId id="336" r:id="rId21"/>
    <p:sldId id="33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1025F-E738-4C43-A6BB-581510E0A42F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AC012-11DE-4A18-A8F7-27F1B33AE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63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Alternative title and layout slides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E83B7-278F-6545-9C62-E36EB068C00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80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Alternative title and layout slides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E83B7-278F-6545-9C62-E36EB068C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049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E83B7-278F-6545-9C62-E36EB068C00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00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E83B7-278F-6545-9C62-E36EB068C00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72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E83B7-278F-6545-9C62-E36EB068C00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3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2E0E0-95F3-4255-9719-2423B13E04B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6005-467B-4EF0-A0A0-8E24492CF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27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2E0E0-95F3-4255-9719-2423B13E04B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6005-467B-4EF0-A0A0-8E24492CF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51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2E0E0-95F3-4255-9719-2423B13E04B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6005-467B-4EF0-A0A0-8E24492CF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990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856"/>
            <a:ext cx="12188951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3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029"/>
            <a:ext cx="12192000" cy="11499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651BE-731E-B34C-A453-ED3D619722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47800" y="420840"/>
            <a:ext cx="11318400" cy="5007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985001" y="1689100"/>
            <a:ext cx="4770967" cy="4521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3"/>
            </a:lvl1pPr>
          </a:lstStyle>
          <a:p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47801" y="1689100"/>
            <a:ext cx="6067300" cy="4521200"/>
          </a:xfrm>
        </p:spPr>
        <p:txBody>
          <a:bodyPr>
            <a:noAutofit/>
          </a:bodyPr>
          <a:lstStyle>
            <a:lvl1pPr>
              <a:buClr>
                <a:schemeClr val="bg2"/>
              </a:buClr>
              <a:defRPr>
                <a:solidFill>
                  <a:srgbClr val="00516A"/>
                </a:solidFill>
              </a:defRPr>
            </a:lvl1pPr>
            <a:lvl2pPr>
              <a:buClr>
                <a:schemeClr val="bg2"/>
              </a:buClr>
              <a:defRPr>
                <a:solidFill>
                  <a:srgbClr val="00516A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516A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516A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516A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075"/>
            <a:ext cx="12192000" cy="8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0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16CFC-EF8F-F24E-AC8C-67E99348C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D638B5-A960-CC4E-B6FF-00253C659F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40CF5-DD87-3A41-9685-42537FC40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DE56-B3B7-7A43-B586-AE0F0A42F71F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1790A-4B15-A54E-A1F7-3D4FA2F69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51C3D-8FDD-0247-90BD-23AAB9462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96A-4102-0E47-BA9D-35D913C66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08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6D037-8E6A-6E45-993B-6D0019DA9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070BF-2B39-F242-80E0-595F20BDE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AC02C-E28A-AF49-A6A8-3B67394B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DE56-B3B7-7A43-B586-AE0F0A42F71F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F3033-8D8D-F946-B592-F00AA4522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C87FA-EBA4-4E44-BB07-487F08380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96A-4102-0E47-BA9D-35D913C66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50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EBBC3-01D7-E842-8272-ABCF69A7E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10FCF-4EC0-E74D-9A97-1286FD9DA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BB00F-DD5B-3A44-97C4-186149C9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DE56-B3B7-7A43-B586-AE0F0A42F71F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1D842-F8EF-2F44-8A48-2B795D737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07401-08E7-F544-AFB1-D253B91B4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96A-4102-0E47-BA9D-35D913C66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39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43645-3A41-5F4B-95C7-A87528133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6FA15-97F1-294D-A54D-FFA4345D0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EFDCB-4BCB-204C-9400-5CDF89676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27200-5D1D-EE4F-9A56-1D60E077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DE56-B3B7-7A43-B586-AE0F0A42F71F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5644B-F284-EC4B-9FEF-E8DFA4A77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71261-F5DD-E147-962B-24892045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96A-4102-0E47-BA9D-35D913C66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20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E04F-1758-A948-8834-68F87CD4C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40D37-1B9A-7145-A91B-78D2CB3D1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52B20-E0BC-C640-9831-9BFD3BE15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B2930D-148E-5843-A77E-D862B662A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09840-4C79-4D41-BD70-2BC10425A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4A0FE2-2D3A-7F40-BC9B-4E5603C13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DE56-B3B7-7A43-B586-AE0F0A42F71F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27ADF-17DD-E24E-AD67-BD2CD4AC5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1188FF-A935-EB4F-BBB6-358E19D11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96A-4102-0E47-BA9D-35D913C66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70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3E6AB-34FA-8C47-87C2-FE5CCC287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7E324A-BC2A-574B-9BD8-EFD6C820B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DE56-B3B7-7A43-B586-AE0F0A42F71F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EBDB68-5E6F-2A45-8B53-3A745DBC7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FB5D28-1827-BA4C-A2D7-33555201B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96A-4102-0E47-BA9D-35D913C66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5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2E0E0-95F3-4255-9719-2423B13E04B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6005-467B-4EF0-A0A0-8E24492CF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25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700092-FA9D-024C-9D61-45CFC2C50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DE56-B3B7-7A43-B586-AE0F0A42F71F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CFFE20-7081-474F-853E-964EEC2D8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7B7E6-DAE4-D94D-95CF-514689B2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96A-4102-0E47-BA9D-35D913C66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65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C55D-3EDD-4D4E-B18B-F6A34588F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D0B35-9D92-8C46-87CD-9CB6943BF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B9DAE-981B-CF42-BC82-3F2BE4AE80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CB385-0F5F-1C41-BA04-EF1B863F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DE56-B3B7-7A43-B586-AE0F0A42F71F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757DD-350E-2049-B21C-4C43CC433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AB642-137A-B447-BDFB-1730BD9B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96A-4102-0E47-BA9D-35D913C66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92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8758B-1686-2F4B-827B-FA1C0FA3A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B0AE47-8057-9D41-BCBB-A37513A8E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D8423-1703-6B4F-846F-AE755F9CC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62A37-4179-A647-83F7-50B76238D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DE56-B3B7-7A43-B586-AE0F0A42F71F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FB861-6455-FE4A-ACFA-E2B9C270A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D5DEE-7018-174C-A0B7-B2A9C8969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96A-4102-0E47-BA9D-35D913C66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13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63768-EA5B-354D-96BC-4CE71D883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EDAF1D-7987-6849-8EE9-5A2D43FE3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C67D6-F9E1-3D4E-94C7-15E055DE7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DE56-B3B7-7A43-B586-AE0F0A42F71F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AF5C0-46B3-534B-89B3-A32FE0D74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39C9-7F1F-C34A-A591-F13CDC67B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96A-4102-0E47-BA9D-35D913C66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90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2E054-D4FE-4240-9EA0-EE4753E8B0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C5DEBA-D0E8-4B44-BC85-0EDFC1ECA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481D2-42F4-F24D-8A54-BDC10E023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DE56-B3B7-7A43-B586-AE0F0A42F71F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56E97-C108-424F-A721-FADF856A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6BC4A-D450-DA4E-B96B-252143877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5196A-4102-0E47-BA9D-35D913C66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15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029"/>
            <a:ext cx="12192000" cy="11499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651BE-731E-B34C-A453-ED3D6197227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47800" y="420841"/>
            <a:ext cx="11318400" cy="5007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985002" y="1689100"/>
            <a:ext cx="4770967" cy="4521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47802" y="1689100"/>
            <a:ext cx="6067300" cy="4521200"/>
          </a:xfrm>
        </p:spPr>
        <p:txBody>
          <a:bodyPr>
            <a:noAutofit/>
          </a:bodyPr>
          <a:lstStyle>
            <a:lvl1pPr>
              <a:buClr>
                <a:schemeClr val="bg2"/>
              </a:buClr>
              <a:defRPr>
                <a:solidFill>
                  <a:srgbClr val="00516A"/>
                </a:solidFill>
              </a:defRPr>
            </a:lvl1pPr>
            <a:lvl2pPr>
              <a:buClr>
                <a:schemeClr val="bg2"/>
              </a:buClr>
              <a:defRPr>
                <a:solidFill>
                  <a:srgbClr val="00516A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00516A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00516A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00516A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076"/>
            <a:ext cx="12192000" cy="8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6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2E0E0-95F3-4255-9719-2423B13E04B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6005-467B-4EF0-A0A0-8E24492CF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688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2E0E0-95F3-4255-9719-2423B13E04B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6005-467B-4EF0-A0A0-8E24492CF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85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2E0E0-95F3-4255-9719-2423B13E04B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6005-467B-4EF0-A0A0-8E24492CF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86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2E0E0-95F3-4255-9719-2423B13E04B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6005-467B-4EF0-A0A0-8E24492CF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66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2E0E0-95F3-4255-9719-2423B13E04B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6005-467B-4EF0-A0A0-8E24492CF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2E0E0-95F3-4255-9719-2423B13E04B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6005-467B-4EF0-A0A0-8E24492CF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900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2E0E0-95F3-4255-9719-2423B13E04B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6005-467B-4EF0-A0A0-8E24492CF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333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2E0E0-95F3-4255-9719-2423B13E04B1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06005-467B-4EF0-A0A0-8E24492CF8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2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003E11-4807-C74E-93A0-AB9B18B2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DD10F-A03B-6A48-B2ED-F5998741A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43384-8B76-A548-9CDF-5959711CEC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DE56-B3B7-7A43-B586-AE0F0A42F71F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F94CD-CB42-B241-ABD3-B58BCEF48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4B143-3E94-F543-B6C0-EA5B868B7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5196A-4102-0E47-BA9D-35D913C66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9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His.mhportfolio@nhs.sco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hyperlink" Target="https://ihub.scot/improvement-programmes/mental-health-portfolio/personality-disorder-improvement-programme/" TargetMode="Externa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2" y="452967"/>
            <a:ext cx="3723212" cy="61103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78367" y="1609885"/>
            <a:ext cx="9243428" cy="157389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u="none" kern="1200" spc="-20" baseline="0">
                <a:solidFill>
                  <a:schemeClr val="bg1"/>
                </a:solidFill>
                <a:uFill>
                  <a:solidFill>
                    <a:srgbClr val="00A2E5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b="1" dirty="0">
                <a:solidFill>
                  <a:srgbClr val="004380"/>
                </a:solidFill>
              </a:rPr>
              <a:t>Personality Disorder Improvement Programme</a:t>
            </a:r>
            <a:endParaRPr lang="en-GB" sz="6400" b="1" dirty="0">
              <a:solidFill>
                <a:srgbClr val="004380"/>
              </a:solidFill>
            </a:endParaRP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478367" y="5514789"/>
            <a:ext cx="5354477" cy="8105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68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468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468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00468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A2E5"/>
                </a:solidFill>
              </a:rPr>
              <a:t>Monday </a:t>
            </a:r>
            <a:r>
              <a:rPr lang="en-US" sz="2400" dirty="0" smtClean="0">
                <a:solidFill>
                  <a:srgbClr val="00A2E5"/>
                </a:solidFill>
              </a:rPr>
              <a:t>7 November</a:t>
            </a:r>
            <a:endParaRPr lang="en-US" sz="2400" dirty="0">
              <a:solidFill>
                <a:srgbClr val="00A2E5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A2E5"/>
                </a:solidFill>
              </a:rPr>
              <a:t>11:00 </a:t>
            </a:r>
            <a:r>
              <a:rPr lang="en-US" sz="2400" dirty="0">
                <a:solidFill>
                  <a:srgbClr val="00A2E5"/>
                </a:solidFill>
              </a:rPr>
              <a:t>– </a:t>
            </a:r>
            <a:r>
              <a:rPr lang="en-US" sz="2400" dirty="0" smtClean="0">
                <a:solidFill>
                  <a:srgbClr val="00A2E5"/>
                </a:solidFill>
              </a:rPr>
              <a:t>12:00</a:t>
            </a:r>
            <a:endParaRPr lang="en-GB" sz="2400" dirty="0">
              <a:solidFill>
                <a:srgbClr val="00A2E5"/>
              </a:solidFill>
            </a:endParaRPr>
          </a:p>
        </p:txBody>
      </p:sp>
      <p:sp>
        <p:nvSpPr>
          <p:cNvPr id="6" name="Text Placeholder 9"/>
          <p:cNvSpPr txBox="1">
            <a:spLocks/>
          </p:cNvSpPr>
          <p:nvPr/>
        </p:nvSpPr>
        <p:spPr>
          <a:xfrm>
            <a:off x="521222" y="3491865"/>
            <a:ext cx="8144535" cy="20229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68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468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468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00468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3733" b="1" dirty="0" smtClean="0">
                <a:solidFill>
                  <a:srgbClr val="00A2E5"/>
                </a:solidFill>
              </a:rPr>
              <a:t>Moving from Consultation to co-design </a:t>
            </a:r>
            <a:endParaRPr lang="en-GB" sz="3733" b="1" dirty="0">
              <a:solidFill>
                <a:srgbClr val="00A2E5"/>
              </a:solidFill>
            </a:endParaRPr>
          </a:p>
          <a:p>
            <a:pPr>
              <a:lnSpc>
                <a:spcPct val="110000"/>
              </a:lnSpc>
            </a:pPr>
            <a:r>
              <a:rPr lang="en-GB" sz="2400" b="1" dirty="0" smtClean="0">
                <a:solidFill>
                  <a:srgbClr val="00A2E5"/>
                </a:solidFill>
              </a:rPr>
              <a:t>Putting lived experienced at the heart of mental health support </a:t>
            </a:r>
          </a:p>
        </p:txBody>
      </p:sp>
    </p:spTree>
    <p:extLst>
      <p:ext uri="{BB962C8B-B14F-4D97-AF65-F5344CB8AC3E}">
        <p14:creationId xmlns:p14="http://schemas.microsoft.com/office/powerpoint/2010/main" val="333970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F19C565-98A3-6F72-A0E7-C46835FC9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3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E180F700-2076-5257-7027-C9EABC11B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5A7AFF24-E102-5044-94E2-105635D345C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252"/>
          </a:xfrm>
        </p:spPr>
      </p:pic>
    </p:spTree>
    <p:extLst>
      <p:ext uri="{BB962C8B-B14F-4D97-AF65-F5344CB8AC3E}">
        <p14:creationId xmlns:p14="http://schemas.microsoft.com/office/powerpoint/2010/main" val="154865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81750FD-FA8D-C538-E10C-10890E56D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1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E31C41E-1BE5-FEA0-5750-4628FA3F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7FC79C-EA44-E516-DC77-177FF40F3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6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C2112363-D8A7-15F8-BA67-6E8B6B03B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Dom and Brians advice to services- branded">
            <a:hlinkClick r:id="" action="ppaction://media"/>
            <a:extLst>
              <a:ext uri="{FF2B5EF4-FFF2-40B4-BE49-F238E27FC236}">
                <a16:creationId xmlns:a16="http://schemas.microsoft.com/office/drawing/2014/main" id="{B294A0BE-3106-C373-02F0-61A501E29E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1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094" y="128905"/>
            <a:ext cx="9759245" cy="548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7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54C2EB6-CCA0-B0DD-4982-294DAFBEC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8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Polls</a:t>
            </a:r>
          </a:p>
        </p:txBody>
      </p:sp>
      <p:pic>
        <p:nvPicPr>
          <p:cNvPr id="4098" name="Picture 2" descr="80,656 Poll Stock Photos and Images - 123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883" y="1536509"/>
            <a:ext cx="5962233" cy="480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92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313977" y="391619"/>
            <a:ext cx="8488800" cy="375571"/>
          </a:xfrm>
        </p:spPr>
        <p:txBody>
          <a:bodyPr/>
          <a:lstStyle/>
          <a:p>
            <a:r>
              <a:rPr lang="en-GB" sz="4400" dirty="0" smtClean="0"/>
              <a:t>Next steps</a:t>
            </a:r>
            <a:endParaRPr lang="en-GB" sz="4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470" y="2244230"/>
            <a:ext cx="2370773" cy="17720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13075" y="4583959"/>
            <a:ext cx="2861097" cy="1200329"/>
          </a:xfrm>
          <a:prstGeom prst="rect">
            <a:avLst/>
          </a:prstGeom>
          <a:solidFill>
            <a:srgbClr val="004380"/>
          </a:solidFill>
          <a:ln w="57150">
            <a:solidFill>
              <a:srgbClr val="00A2E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Follow up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email circulated </a:t>
            </a:r>
            <a:endParaRPr lang="en-GB" sz="2400" dirty="0" smtClean="0">
              <a:solidFill>
                <a:schemeClr val="bg1"/>
              </a:solidFill>
            </a:endParaRPr>
          </a:p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soon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89612" y="4583959"/>
            <a:ext cx="2756487" cy="1200329"/>
          </a:xfrm>
          <a:prstGeom prst="rect">
            <a:avLst/>
          </a:prstGeom>
          <a:solidFill>
            <a:srgbClr val="004380"/>
          </a:solidFill>
          <a:ln w="57150">
            <a:solidFill>
              <a:srgbClr val="00A2E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Workshop </a:t>
            </a:r>
            <a:r>
              <a:rPr lang="en-GB" sz="2400" dirty="0" smtClean="0">
                <a:solidFill>
                  <a:schemeClr val="bg1"/>
                </a:solidFill>
              </a:rPr>
              <a:t>3 –</a:t>
            </a:r>
            <a:br>
              <a:rPr lang="en-GB" sz="2400" dirty="0" smtClean="0">
                <a:solidFill>
                  <a:schemeClr val="bg1"/>
                </a:solidFill>
              </a:rPr>
            </a:br>
            <a:r>
              <a:rPr lang="en-GB" sz="2400" dirty="0" smtClean="0">
                <a:solidFill>
                  <a:schemeClr val="bg1"/>
                </a:solidFill>
              </a:rPr>
              <a:t>6</a:t>
            </a:r>
            <a:r>
              <a:rPr lang="en-GB" sz="2400" baseline="30000" dirty="0" smtClean="0">
                <a:solidFill>
                  <a:schemeClr val="bg1"/>
                </a:solidFill>
              </a:rPr>
              <a:t>th</a:t>
            </a:r>
            <a:r>
              <a:rPr lang="en-GB" sz="2400" dirty="0" smtClean="0">
                <a:solidFill>
                  <a:schemeClr val="bg1"/>
                </a:solidFill>
              </a:rPr>
              <a:t> December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 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411" y="2122666"/>
            <a:ext cx="2533422" cy="201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2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2" y="452967"/>
            <a:ext cx="3723212" cy="611037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78366" y="2121873"/>
            <a:ext cx="8670935" cy="157389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u="none" kern="1200" spc="-20" baseline="0">
                <a:solidFill>
                  <a:schemeClr val="bg1"/>
                </a:solidFill>
                <a:uFill>
                  <a:solidFill>
                    <a:srgbClr val="00A2E5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400" dirty="0">
                <a:solidFill>
                  <a:schemeClr val="tx1"/>
                </a:solidFill>
              </a:rPr>
              <a:t>Welcome and introductions</a:t>
            </a:r>
          </a:p>
        </p:txBody>
      </p:sp>
      <p:sp>
        <p:nvSpPr>
          <p:cNvPr id="6" name="Text Placeholder 9"/>
          <p:cNvSpPr txBox="1">
            <a:spLocks/>
          </p:cNvSpPr>
          <p:nvPr/>
        </p:nvSpPr>
        <p:spPr>
          <a:xfrm>
            <a:off x="521222" y="3749367"/>
            <a:ext cx="5354477" cy="14807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68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468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468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00468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67" b="1" dirty="0">
                <a:solidFill>
                  <a:srgbClr val="00A2E5"/>
                </a:solidFill>
              </a:rPr>
              <a:t>Gordon Hay</a:t>
            </a:r>
            <a:endParaRPr lang="en-GB" sz="2667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Senior Improvement Advisor</a:t>
            </a:r>
          </a:p>
          <a:p>
            <a:r>
              <a:rPr lang="en-GB" sz="2400" dirty="0">
                <a:solidFill>
                  <a:schemeClr val="tx1"/>
                </a:solidFill>
              </a:rPr>
              <a:t>Healthcare Improvement Scotland</a:t>
            </a:r>
            <a:endParaRPr lang="en-GB" sz="2400" dirty="0">
              <a:solidFill>
                <a:srgbClr val="00A2E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844" y="1190848"/>
            <a:ext cx="2576693" cy="343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/>
              <a:t>Keep in touch</a:t>
            </a:r>
            <a:endParaRPr lang="en-GB" sz="4400" dirty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2"/>
          </p:nvPr>
        </p:nvSpPr>
        <p:spPr>
          <a:xfrm>
            <a:off x="1357482" y="1893174"/>
            <a:ext cx="6341175" cy="1172033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spcAft>
                <a:spcPts val="1200"/>
              </a:spcAft>
              <a:buNone/>
            </a:pPr>
            <a:r>
              <a:rPr lang="en-GB" sz="3200" dirty="0" err="1">
                <a:solidFill>
                  <a:schemeClr val="tx1"/>
                </a:solidFill>
                <a:hlinkClick r:id="rId3"/>
              </a:rPr>
              <a:t>his.mhportfolio@nhs.scot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</a:p>
          <a:p>
            <a:pPr marL="0" indent="0">
              <a:spcBef>
                <a:spcPts val="300"/>
              </a:spcBef>
              <a:spcAft>
                <a:spcPts val="600"/>
              </a:spcAft>
              <a:buNone/>
            </a:pPr>
            <a:r>
              <a:rPr lang="en-GB" sz="3200" dirty="0">
                <a:solidFill>
                  <a:schemeClr val="tx1"/>
                </a:solidFill>
              </a:rPr>
              <a:t>@SPSP_MH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4" y="1853501"/>
            <a:ext cx="534887" cy="5358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7800" y="3648490"/>
            <a:ext cx="8772517" cy="1854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To find out more visit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800" dirty="0">
                <a:hlinkClick r:id="rId5"/>
              </a:rPr>
              <a:t>https://ihub.scot/improvement-programmes/mental-health-portfolio/personality-disorder-improvement-programme/</a:t>
            </a:r>
            <a:r>
              <a:rPr lang="en-GB" sz="2800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3" y="2549253"/>
            <a:ext cx="534887" cy="53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71" y="1300880"/>
            <a:ext cx="5101686" cy="5455478"/>
          </a:xfrm>
          <a:prstGeom prst="rect">
            <a:avLst/>
          </a:prstGeom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18027" y="385732"/>
            <a:ext cx="11318400" cy="500761"/>
          </a:xfrm>
        </p:spPr>
        <p:txBody>
          <a:bodyPr/>
          <a:lstStyle/>
          <a:p>
            <a:r>
              <a:rPr lang="en-GB" dirty="0" smtClean="0"/>
              <a:t>MS Teams Settings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262502" y="1300880"/>
            <a:ext cx="6741621" cy="591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spcAft>
                <a:spcPts val="800"/>
              </a:spcAft>
              <a:buFont typeface="+mj-lt"/>
              <a:buAutoNum type="arabicPeriod"/>
            </a:pPr>
            <a:r>
              <a:rPr lang="en-GB" sz="2400" b="1" dirty="0"/>
              <a:t>How to open and close the chat panel </a:t>
            </a:r>
            <a:r>
              <a:rPr lang="en-GB" sz="2400" dirty="0"/>
              <a:t>– use the chat panel to introduce yourself, raise any questions you may have for the speakers and also post </a:t>
            </a:r>
            <a:r>
              <a:rPr lang="en-GB" sz="2400" dirty="0" smtClean="0"/>
              <a:t>comments.</a:t>
            </a:r>
          </a:p>
          <a:p>
            <a:pPr marL="457189" indent="-457189">
              <a:spcAft>
                <a:spcPts val="800"/>
              </a:spcAft>
              <a:buFont typeface="+mj-lt"/>
              <a:buAutoNum type="arabicPeriod"/>
            </a:pPr>
            <a:r>
              <a:rPr lang="en-GB" sz="2400" b="1" dirty="0" smtClean="0"/>
              <a:t>Under ‘more’ you can access some accessibility features </a:t>
            </a:r>
            <a:r>
              <a:rPr lang="en-GB" sz="2400" dirty="0" smtClean="0"/>
              <a:t>such as live captions and also a live transcript of the meeting (highlighted with the arrow).</a:t>
            </a:r>
            <a:endParaRPr lang="en-GB" sz="2400" dirty="0"/>
          </a:p>
          <a:p>
            <a:pPr marL="457189" indent="-457189">
              <a:buFont typeface="+mj-lt"/>
              <a:buAutoNum type="arabicPeriod"/>
            </a:pPr>
            <a:r>
              <a:rPr lang="en-GB" sz="2400" dirty="0" smtClean="0"/>
              <a:t>How to </a:t>
            </a:r>
            <a:r>
              <a:rPr lang="en-GB" sz="2400" b="1" dirty="0" smtClean="0"/>
              <a:t>turn your camera </a:t>
            </a:r>
            <a:r>
              <a:rPr lang="en-GB" sz="2400" dirty="0" smtClean="0"/>
              <a:t>on and off </a:t>
            </a:r>
            <a:br>
              <a:rPr lang="en-GB" sz="2400" dirty="0" smtClean="0"/>
            </a:br>
            <a:r>
              <a:rPr lang="en-GB" sz="2400" dirty="0" smtClean="0"/>
              <a:t>during Q&amp;A session</a:t>
            </a:r>
            <a:endParaRPr lang="en-GB" sz="2400" dirty="0"/>
          </a:p>
          <a:p>
            <a:pPr marL="457189" indent="-457189">
              <a:buFont typeface="+mj-lt"/>
              <a:buAutoNum type="arabicPeriod"/>
            </a:pPr>
            <a:r>
              <a:rPr lang="en-GB" sz="2400" dirty="0" smtClean="0"/>
              <a:t>How to </a:t>
            </a:r>
            <a:r>
              <a:rPr lang="en-GB" sz="2400" b="1" dirty="0" smtClean="0"/>
              <a:t>turn your microphone </a:t>
            </a:r>
            <a:r>
              <a:rPr lang="en-GB" sz="2400" dirty="0" smtClean="0"/>
              <a:t>on and </a:t>
            </a:r>
            <a:r>
              <a:rPr lang="en-GB" sz="2400" dirty="0"/>
              <a:t>off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during </a:t>
            </a:r>
            <a:r>
              <a:rPr lang="en-GB" sz="2400" dirty="0"/>
              <a:t>Q&amp;A </a:t>
            </a:r>
            <a:r>
              <a:rPr lang="en-GB" sz="2400" dirty="0" smtClean="0"/>
              <a:t>session</a:t>
            </a:r>
          </a:p>
          <a:p>
            <a:pPr marL="457189" indent="-457189">
              <a:buFont typeface="+mj-lt"/>
              <a:buAutoNum type="arabicPeriod"/>
            </a:pPr>
            <a:r>
              <a:rPr lang="en-GB" sz="2400" dirty="0" smtClean="0"/>
              <a:t>How to </a:t>
            </a:r>
            <a:r>
              <a:rPr lang="en-GB" sz="2400" b="1" dirty="0" smtClean="0"/>
              <a:t>leave</a:t>
            </a:r>
            <a:r>
              <a:rPr lang="en-GB" sz="2400" dirty="0" smtClean="0"/>
              <a:t> </a:t>
            </a:r>
            <a:r>
              <a:rPr lang="en-GB" sz="2400" dirty="0"/>
              <a:t>the meeting</a:t>
            </a:r>
          </a:p>
          <a:p>
            <a:pPr marL="457189" indent="-457189">
              <a:buFont typeface="+mj-lt"/>
              <a:buAutoNum type="arabicPeriod"/>
            </a:pPr>
            <a:endParaRPr lang="en-GB" sz="2667" b="1" dirty="0">
              <a:solidFill>
                <a:srgbClr val="0096DC"/>
              </a:solidFill>
            </a:endParaRPr>
          </a:p>
          <a:p>
            <a:pPr marL="457189" indent="-457189">
              <a:buFont typeface="+mj-lt"/>
              <a:buAutoNum type="arabicPeriod"/>
            </a:pPr>
            <a:endParaRPr lang="en-GB" sz="2667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89681" y="1988122"/>
            <a:ext cx="540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87601" y="1988121"/>
            <a:ext cx="4253601" cy="288082"/>
            <a:chOff x="831273" y="1795547"/>
            <a:chExt cx="4253601" cy="288082"/>
          </a:xfrm>
        </p:grpSpPr>
        <p:sp>
          <p:nvSpPr>
            <p:cNvPr id="3" name="TextBox 2"/>
            <p:cNvSpPr txBox="1"/>
            <p:nvPr/>
          </p:nvSpPr>
          <p:spPr>
            <a:xfrm>
              <a:off x="831273" y="1795550"/>
              <a:ext cx="5403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solidFill>
                    <a:schemeClr val="bg1"/>
                  </a:solidFill>
                </a:rPr>
                <a:t>1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06268" y="1795549"/>
              <a:ext cx="5403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44547" y="1795549"/>
              <a:ext cx="5403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31273" y="1795549"/>
              <a:ext cx="270163" cy="2769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4544547" y="1806630"/>
              <a:ext cx="270163" cy="2769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2527583" y="1795547"/>
              <a:ext cx="270163" cy="2769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4190144" y="1806630"/>
              <a:ext cx="270163" cy="2769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" name="Straight Arrow Connector 5"/>
          <p:cNvCxnSpPr/>
          <p:nvPr/>
        </p:nvCxnSpPr>
        <p:spPr>
          <a:xfrm flipV="1">
            <a:off x="830995" y="1766447"/>
            <a:ext cx="0" cy="2327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08004" y="1714800"/>
            <a:ext cx="124756" cy="2844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1" idx="1"/>
          </p:cNvCxnSpPr>
          <p:nvPr/>
        </p:nvCxnSpPr>
        <p:spPr>
          <a:xfrm flipH="1" flipV="1">
            <a:off x="3323212" y="1766448"/>
            <a:ext cx="762824" cy="2733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773978" y="1714800"/>
            <a:ext cx="705262" cy="273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Left Arrow 32"/>
          <p:cNvSpPr/>
          <p:nvPr/>
        </p:nvSpPr>
        <p:spPr>
          <a:xfrm>
            <a:off x="3949655" y="4995949"/>
            <a:ext cx="451220" cy="8312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Left Arrow 33"/>
          <p:cNvSpPr/>
          <p:nvPr/>
        </p:nvSpPr>
        <p:spPr>
          <a:xfrm>
            <a:off x="3949655" y="5451899"/>
            <a:ext cx="451220" cy="8312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4572479" y="1746165"/>
            <a:ext cx="319062" cy="2530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792405" y="1995730"/>
            <a:ext cx="540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5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792406" y="1980516"/>
            <a:ext cx="270163" cy="2769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3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48423" y="1307906"/>
            <a:ext cx="12446440" cy="233165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200" b="1" kern="120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algn="ctr" defTabSz="609555"/>
            <a:r>
              <a:rPr lang="en-GB" sz="4800" dirty="0">
                <a:solidFill>
                  <a:srgbClr val="565456"/>
                </a:solidFill>
              </a:rPr>
              <a:t> This Webinar will be recorded.</a:t>
            </a:r>
          </a:p>
          <a:p>
            <a:pPr algn="ctr" defTabSz="609555"/>
            <a:r>
              <a:rPr lang="en-GB" sz="3733" dirty="0"/>
              <a:t>The link will be shared, so those who are unable to join us today can listen to the session. </a:t>
            </a:r>
          </a:p>
          <a:p>
            <a:pPr algn="ctr" defTabSz="609555"/>
            <a:r>
              <a:rPr lang="en-GB" sz="3733" dirty="0">
                <a:solidFill>
                  <a:srgbClr val="FF0000"/>
                </a:solidFill>
              </a:rPr>
              <a:t>Please do not record the session.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813" y="4063030"/>
            <a:ext cx="2561969" cy="256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318027" y="385732"/>
            <a:ext cx="11318400" cy="500761"/>
          </a:xfrm>
        </p:spPr>
        <p:txBody>
          <a:bodyPr/>
          <a:lstStyle/>
          <a:p>
            <a:r>
              <a:rPr lang="en-GB" dirty="0" smtClean="0"/>
              <a:t>Agenda for today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8" y="1453184"/>
            <a:ext cx="8793648" cy="486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8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01EC356D-3B0E-F799-BE2D-FB1A4F31B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0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C7AC4B-ECA1-4A96-0407-304B01B51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6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646FA053-B57C-C86E-A10E-86F31AF37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0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33F29E6-41FA-D830-24FC-67ACF720F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0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215</Words>
  <Application>Microsoft Office PowerPoint</Application>
  <PresentationFormat>Widescreen</PresentationFormat>
  <Paragraphs>43</Paragraphs>
  <Slides>20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3_Office Theme</vt:lpstr>
      <vt:lpstr>PowerPoint Presentation</vt:lpstr>
      <vt:lpstr>PowerPoint Presentation</vt:lpstr>
      <vt:lpstr>MS Teams Settings</vt:lpstr>
      <vt:lpstr>PowerPoint Presentation</vt:lpstr>
      <vt:lpstr>Agenda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Polls</vt:lpstr>
      <vt:lpstr>Next steps</vt:lpstr>
      <vt:lpstr>Keep in touch</vt:lpstr>
    </vt:vector>
  </TitlesOfParts>
  <Company>Healthcare Improvement Scotland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Agata Marczak  (NHS Healthcare Improvement Scotland)</dc:creator>
  <cp:lastModifiedBy>rebeccamo</cp:lastModifiedBy>
  <cp:revision>12</cp:revision>
  <dcterms:created xsi:type="dcterms:W3CDTF">2022-08-30T13:51:06Z</dcterms:created>
  <dcterms:modified xsi:type="dcterms:W3CDTF">2022-11-07T10:56:18Z</dcterms:modified>
</cp:coreProperties>
</file>