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4"/>
    <p:sldMasterId id="2147483686" r:id="rId5"/>
  </p:sldMasterIdLst>
  <p:notesMasterIdLst>
    <p:notesMasterId r:id="rId29"/>
  </p:notesMasterIdLst>
  <p:sldIdLst>
    <p:sldId id="303" r:id="rId6"/>
    <p:sldId id="369" r:id="rId7"/>
    <p:sldId id="353" r:id="rId8"/>
    <p:sldId id="328" r:id="rId9"/>
    <p:sldId id="358" r:id="rId10"/>
    <p:sldId id="331" r:id="rId11"/>
    <p:sldId id="349" r:id="rId12"/>
    <p:sldId id="352" r:id="rId13"/>
    <p:sldId id="359" r:id="rId14"/>
    <p:sldId id="361" r:id="rId15"/>
    <p:sldId id="360" r:id="rId16"/>
    <p:sldId id="364" r:id="rId17"/>
    <p:sldId id="362" r:id="rId18"/>
    <p:sldId id="365" r:id="rId19"/>
    <p:sldId id="363" r:id="rId20"/>
    <p:sldId id="366" r:id="rId21"/>
    <p:sldId id="367" r:id="rId22"/>
    <p:sldId id="368" r:id="rId23"/>
    <p:sldId id="370" r:id="rId24"/>
    <p:sldId id="372" r:id="rId25"/>
    <p:sldId id="371" r:id="rId26"/>
    <p:sldId id="312" r:id="rId27"/>
    <p:sldId id="310" r:id="rId28"/>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5" userDrawn="1">
          <p15:clr>
            <a:srgbClr val="A4A3A4"/>
          </p15:clr>
        </p15:guide>
        <p15:guide id="2" pos="290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Miller" initials="KM" lastIdx="1" clrIdx="0">
    <p:extLst>
      <p:ext uri="{19B8F6BF-5375-455C-9EA6-DF929625EA0E}">
        <p15:presenceInfo xmlns:p15="http://schemas.microsoft.com/office/powerpoint/2012/main" userId="S-1-5-21-1942464828-378638904-3880573118-2412" providerId="AD"/>
      </p:ext>
    </p:extLst>
  </p:cmAuthor>
  <p:cmAuthor id="2" name="Joan-Marie Sutherland" initials="JS" lastIdx="1" clrIdx="1">
    <p:extLst>
      <p:ext uri="{19B8F6BF-5375-455C-9EA6-DF929625EA0E}">
        <p15:presenceInfo xmlns:p15="http://schemas.microsoft.com/office/powerpoint/2012/main" userId="S-1-5-21-1942464828-378638904-3880573118-205827" providerId="AD"/>
      </p:ext>
    </p:extLst>
  </p:cmAuthor>
  <p:cmAuthor id="3" name="Meghan Bateson (NHS Healthcare Improvement Scotland)" initials="MB(HIS" lastIdx="2" clrIdx="2">
    <p:extLst>
      <p:ext uri="{19B8F6BF-5375-455C-9EA6-DF929625EA0E}">
        <p15:presenceInfo xmlns:p15="http://schemas.microsoft.com/office/powerpoint/2012/main" userId="S-1-5-21-1942464828-378638904-3880573118-207850" providerId="AD"/>
      </p:ext>
    </p:extLst>
  </p:cmAuthor>
  <p:cmAuthor id="4" name="Claire Mavin" initials="CM" lastIdx="3" clrIdx="3">
    <p:extLst>
      <p:ext uri="{19B8F6BF-5375-455C-9EA6-DF929625EA0E}">
        <p15:presenceInfo xmlns:p15="http://schemas.microsoft.com/office/powerpoint/2012/main" userId="S-1-5-21-1942464828-378638904-3880573118-65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02365"/>
    <a:srgbClr val="008D80"/>
    <a:srgbClr val="004380"/>
    <a:srgbClr val="189DD9"/>
    <a:srgbClr val="642469"/>
    <a:srgbClr val="00516A"/>
    <a:srgbClr val="FFFFFF"/>
    <a:srgbClr val="004685"/>
    <a:srgbClr val="EDEDED"/>
    <a:srgbClr val="A2D5F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76699" autoAdjust="0"/>
  </p:normalViewPr>
  <p:slideViewPr>
    <p:cSldViewPr snapToGrid="0" snapToObjects="1" showGuides="1">
      <p:cViewPr varScale="1">
        <p:scale>
          <a:sx n="62" d="100"/>
          <a:sy n="62" d="100"/>
        </p:scale>
        <p:origin x="596" y="55"/>
      </p:cViewPr>
      <p:guideLst>
        <p:guide orient="horz" pos="305"/>
        <p:guide pos="2903"/>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showGuides="1">
      <p:cViewPr varScale="1">
        <p:scale>
          <a:sx n="70" d="100"/>
          <a:sy n="70" d="100"/>
        </p:scale>
        <p:origin x="341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72F9AD6-6EDC-0948-A14C-5DEF32FE1F3F}" type="datetimeFigureOut">
              <a:rPr lang="en-US" smtClean="0"/>
              <a:pPr/>
              <a:t>5/26/2022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EFE83B7-278F-6545-9C62-E36EB068C003}" type="slidenum">
              <a:rPr lang="en-US" smtClean="0"/>
              <a:pPr/>
              <a:t>‹#›</a:t>
            </a:fld>
            <a:endParaRPr lang="en-US"/>
          </a:p>
        </p:txBody>
      </p:sp>
    </p:spTree>
    <p:extLst>
      <p:ext uri="{BB962C8B-B14F-4D97-AF65-F5344CB8AC3E}">
        <p14:creationId xmlns:p14="http://schemas.microsoft.com/office/powerpoint/2010/main" val="21371562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These</a:t>
            </a:r>
            <a:r>
              <a:rPr lang="en-GB" baseline="0" dirty="0" smtClean="0"/>
              <a:t> slides borrow from the WHO approach to table-top exercises. Please feel free to adapt the slides to fit the needs of your local context.</a:t>
            </a:r>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1</a:t>
            </a:fld>
            <a:endParaRPr lang="en-US" dirty="0"/>
          </a:p>
        </p:txBody>
      </p:sp>
    </p:spTree>
    <p:extLst>
      <p:ext uri="{BB962C8B-B14F-4D97-AF65-F5344CB8AC3E}">
        <p14:creationId xmlns:p14="http://schemas.microsoft.com/office/powerpoint/2010/main" val="3150939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What are your priorities now? / What information would you like now? / What is the plan now?</a:t>
            </a:r>
          </a:p>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16</a:t>
            </a:fld>
            <a:endParaRPr lang="en-US"/>
          </a:p>
        </p:txBody>
      </p:sp>
    </p:spTree>
    <p:extLst>
      <p:ext uri="{BB962C8B-B14F-4D97-AF65-F5344CB8AC3E}">
        <p14:creationId xmlns:p14="http://schemas.microsoft.com/office/powerpoint/2010/main" val="455501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smtClean="0"/>
              <a:t>Review the principles of a structured response to deterioration and your local approach, together with notes from the table-top exercise</a:t>
            </a:r>
          </a:p>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19</a:t>
            </a:fld>
            <a:endParaRPr lang="en-US"/>
          </a:p>
        </p:txBody>
      </p:sp>
    </p:spTree>
    <p:extLst>
      <p:ext uri="{BB962C8B-B14F-4D97-AF65-F5344CB8AC3E}">
        <p14:creationId xmlns:p14="http://schemas.microsoft.com/office/powerpoint/2010/main" val="1975438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help us further</a:t>
            </a:r>
            <a:r>
              <a:rPr lang="en-GB" baseline="0" dirty="0" smtClean="0"/>
              <a:t> develop this resource please do send us your thoughts on what went well and what would make it even better to </a:t>
            </a:r>
            <a:r>
              <a:rPr lang="en-GB" baseline="0" dirty="0" err="1" smtClean="0"/>
              <a:t>his.acutecare@nhs.scot</a:t>
            </a:r>
            <a:r>
              <a:rPr lang="en-GB" baseline="0" smtClean="0"/>
              <a:t> </a:t>
            </a:r>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22</a:t>
            </a:fld>
            <a:endParaRPr lang="en-US"/>
          </a:p>
        </p:txBody>
      </p:sp>
    </p:spTree>
    <p:extLst>
      <p:ext uri="{BB962C8B-B14F-4D97-AF65-F5344CB8AC3E}">
        <p14:creationId xmlns:p14="http://schemas.microsoft.com/office/powerpoint/2010/main" val="3237287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23</a:t>
            </a:fld>
            <a:endParaRPr lang="en-US"/>
          </a:p>
        </p:txBody>
      </p:sp>
    </p:spTree>
    <p:extLst>
      <p:ext uri="{BB962C8B-B14F-4D97-AF65-F5344CB8AC3E}">
        <p14:creationId xmlns:p14="http://schemas.microsoft.com/office/powerpoint/2010/main" val="390063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Suggested timings.</a:t>
            </a:r>
            <a:r>
              <a:rPr lang="en-GB" baseline="0" dirty="0" smtClean="0"/>
              <a:t> Can be adapted as required.</a:t>
            </a:r>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FE83B7-278F-6545-9C62-E36EB068C00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79334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FE83B7-278F-6545-9C62-E36EB068C00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222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FE83B7-278F-6545-9C62-E36EB068C00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2201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Round</a:t>
            </a:r>
            <a:r>
              <a:rPr lang="en-GB" baseline="0" dirty="0" smtClean="0"/>
              <a:t> of introductions and establishment of skill mix</a:t>
            </a:r>
          </a:p>
          <a:p>
            <a:r>
              <a:rPr lang="en-GB" baseline="0" dirty="0" smtClean="0"/>
              <a:t>WHO operational definitions for roles:</a:t>
            </a:r>
          </a:p>
          <a:p>
            <a:pPr marL="342900" marR="0" lvl="0" indent="-342900">
              <a:lnSpc>
                <a:spcPct val="115000"/>
              </a:lnSpc>
              <a:spcBef>
                <a:spcPts val="0"/>
              </a:spcBef>
              <a:spcAft>
                <a:spcPts val="0"/>
              </a:spcAft>
              <a:buFont typeface="Symbol" panose="05050102010706020507" pitchFamily="18" charset="2"/>
              <a:buChar char=""/>
            </a:pPr>
            <a:r>
              <a:rPr lang="en-GB" sz="1200" b="1" dirty="0" smtClean="0">
                <a:effectLst/>
                <a:latin typeface="Calibri" panose="020F0502020204030204" pitchFamily="34" charset="0"/>
                <a:cs typeface="Calibri" panose="020F0502020204030204" pitchFamily="34" charset="0"/>
              </a:rPr>
              <a:t>Facilitator (exercise facilitator):</a:t>
            </a:r>
            <a:r>
              <a:rPr lang="en-GB" sz="1200" b="0" dirty="0" smtClean="0">
                <a:effectLst/>
                <a:latin typeface="Calibri" panose="020F0502020204030204" pitchFamily="34" charset="0"/>
                <a:cs typeface="Calibri" panose="020F0502020204030204" pitchFamily="34" charset="0"/>
              </a:rPr>
              <a:t> a person responsible for delivering injects and monitoring progress during an exercise. The facilitator is the first point of contact for any questions, clarifications or requests.</a:t>
            </a:r>
          </a:p>
          <a:p>
            <a:pPr marL="342900" marR="0" lvl="0" indent="-342900">
              <a:lnSpc>
                <a:spcPct val="115000"/>
              </a:lnSpc>
              <a:spcBef>
                <a:spcPts val="0"/>
              </a:spcBef>
              <a:spcAft>
                <a:spcPts val="0"/>
              </a:spcAft>
              <a:buFont typeface="Symbol" panose="05050102010706020507" pitchFamily="18" charset="2"/>
              <a:buChar char=""/>
            </a:pPr>
            <a:r>
              <a:rPr lang="en-GB" sz="1200" b="1" dirty="0" smtClean="0">
                <a:effectLst/>
                <a:latin typeface="Calibri" panose="020F0502020204030204" pitchFamily="34" charset="0"/>
                <a:cs typeface="Calibri" panose="020F0502020204030204" pitchFamily="34" charset="0"/>
              </a:rPr>
              <a:t>Evaluator: </a:t>
            </a:r>
            <a:r>
              <a:rPr lang="en-GB" sz="1200" b="0" dirty="0" smtClean="0">
                <a:effectLst/>
                <a:latin typeface="Calibri" panose="020F0502020204030204" pitchFamily="34" charset="0"/>
                <a:cs typeface="Calibri" panose="020F0502020204030204" pitchFamily="34" charset="0"/>
              </a:rPr>
              <a:t>a person who gathers data from the exercise and analyses whether the objectives and the targets of the exercise were met. Their evaluation will include overall performance, operational effectiveness, quality control, capabilities, strengths and weaknesses, and areas for improvement. </a:t>
            </a:r>
          </a:p>
          <a:p>
            <a:pPr marL="342900" marR="0" lvl="0" indent="-342900">
              <a:lnSpc>
                <a:spcPct val="115000"/>
              </a:lnSpc>
              <a:spcBef>
                <a:spcPts val="0"/>
              </a:spcBef>
              <a:spcAft>
                <a:spcPts val="0"/>
              </a:spcAft>
              <a:buFont typeface="Symbol" panose="05050102010706020507" pitchFamily="18" charset="2"/>
              <a:buChar char=""/>
            </a:pPr>
            <a:r>
              <a:rPr lang="en-GB" sz="1200" b="1" dirty="0" smtClean="0">
                <a:effectLst/>
                <a:latin typeface="Calibri" panose="020F0502020204030204" pitchFamily="34" charset="0"/>
                <a:ea typeface="SimSun" panose="02010600030101010101" pitchFamily="2" charset="-122"/>
                <a:cs typeface="Arial" panose="020B0604020202020204" pitchFamily="34" charset="0"/>
              </a:rPr>
              <a:t>Observer: </a:t>
            </a:r>
            <a:r>
              <a:rPr lang="en-GB" sz="1200" dirty="0" smtClean="0">
                <a:effectLst/>
                <a:latin typeface="Calibri" panose="020F0502020204030204" pitchFamily="34" charset="0"/>
                <a:ea typeface="SimSun" panose="02010600030101010101" pitchFamily="2" charset="-122"/>
                <a:cs typeface="Arial" panose="020B0604020202020204" pitchFamily="34" charset="0"/>
              </a:rPr>
              <a:t>Person who observes the exercise. Observers may submit their observations as part of the evaluation process, although they have no official role in the conduct of the exercise.</a:t>
            </a: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FE83B7-278F-6545-9C62-E36EB068C00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7018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7</a:t>
            </a:fld>
            <a:endParaRPr lang="en-US"/>
          </a:p>
        </p:txBody>
      </p:sp>
    </p:spTree>
    <p:extLst>
      <p:ext uri="{BB962C8B-B14F-4D97-AF65-F5344CB8AC3E}">
        <p14:creationId xmlns:p14="http://schemas.microsoft.com/office/powerpoint/2010/main" val="1019553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ctr">
              <a:buClr>
                <a:srgbClr val="FFFFFF"/>
              </a:buClr>
              <a:buSzPts val="2400"/>
            </a:pPr>
            <a:r>
              <a:rPr lang="en-US" sz="1200" dirty="0" smtClean="0">
                <a:solidFill>
                  <a:srgbClr val="FFFFFF"/>
                </a:solidFill>
                <a:ea typeface="Arial"/>
                <a:cs typeface="Arial"/>
                <a:sym typeface="Arial"/>
              </a:rPr>
              <a:t>You may decide to omit a slide or add one</a:t>
            </a:r>
            <a:endParaRPr lang="en-US" sz="900" dirty="0">
              <a:solidFill>
                <a:srgbClr val="000000"/>
              </a:solidFill>
              <a:ea typeface="Arial"/>
              <a:cs typeface="Arial"/>
              <a:sym typeface="Arial"/>
            </a:endParaRPr>
          </a:p>
        </p:txBody>
      </p:sp>
      <p:sp>
        <p:nvSpPr>
          <p:cNvPr id="4" name="Slide Number Placeholder 3"/>
          <p:cNvSpPr>
            <a:spLocks noGrp="1"/>
          </p:cNvSpPr>
          <p:nvPr>
            <p:ph type="sldNum" sz="quarter" idx="10"/>
          </p:nvPr>
        </p:nvSpPr>
        <p:spPr/>
        <p:txBody>
          <a:bodyPr/>
          <a:lstStyle/>
          <a:p>
            <a:fld id="{6EFE83B7-278F-6545-9C62-E36EB068C003}" type="slidenum">
              <a:rPr lang="en-US" smtClean="0"/>
              <a:pPr/>
              <a:t>8</a:t>
            </a:fld>
            <a:endParaRPr lang="en-US"/>
          </a:p>
        </p:txBody>
      </p:sp>
    </p:spTree>
    <p:extLst>
      <p:ext uri="{BB962C8B-B14F-4D97-AF65-F5344CB8AC3E}">
        <p14:creationId xmlns:p14="http://schemas.microsoft.com/office/powerpoint/2010/main" val="2838955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Who is leading the decision making process for recognising patients who are deteriorating? Who is communicating this to the wider clinical team? What</a:t>
            </a:r>
            <a:r>
              <a:rPr lang="en-GB" baseline="0" dirty="0" smtClean="0"/>
              <a:t> methods of communication are being used</a:t>
            </a:r>
            <a:r>
              <a:rPr lang="en-GB" dirty="0" smtClean="0"/>
              <a:t>?</a:t>
            </a:r>
          </a:p>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12</a:t>
            </a:fld>
            <a:endParaRPr lang="en-US"/>
          </a:p>
        </p:txBody>
      </p:sp>
    </p:spTree>
    <p:extLst>
      <p:ext uri="{BB962C8B-B14F-4D97-AF65-F5344CB8AC3E}">
        <p14:creationId xmlns:p14="http://schemas.microsoft.com/office/powerpoint/2010/main" val="2162749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What are your priorities now? </a:t>
            </a:r>
            <a:r>
              <a:rPr lang="en-GB"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What </a:t>
            </a:r>
            <a:r>
              <a:rPr lang="en-GB" dirty="0" smtClean="0"/>
              <a:t>information would you like now? </a:t>
            </a:r>
            <a:endParaRPr lang="en-GB"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What </a:t>
            </a:r>
            <a:r>
              <a:rPr lang="en-GB" dirty="0" smtClean="0"/>
              <a:t>is the plan now?</a:t>
            </a:r>
          </a:p>
          <a:p>
            <a:endParaRPr lang="en-GB" dirty="0"/>
          </a:p>
        </p:txBody>
      </p:sp>
      <p:sp>
        <p:nvSpPr>
          <p:cNvPr id="4" name="Slide Number Placeholder 3"/>
          <p:cNvSpPr>
            <a:spLocks noGrp="1"/>
          </p:cNvSpPr>
          <p:nvPr>
            <p:ph type="sldNum" sz="quarter" idx="10"/>
          </p:nvPr>
        </p:nvSpPr>
        <p:spPr/>
        <p:txBody>
          <a:bodyPr/>
          <a:lstStyle/>
          <a:p>
            <a:fld id="{6EFE83B7-278F-6545-9C62-E36EB068C003}" type="slidenum">
              <a:rPr lang="en-US" smtClean="0"/>
              <a:pPr/>
              <a:t>14</a:t>
            </a:fld>
            <a:endParaRPr lang="en-US"/>
          </a:p>
        </p:txBody>
      </p:sp>
    </p:spTree>
    <p:extLst>
      <p:ext uri="{BB962C8B-B14F-4D97-AF65-F5344CB8AC3E}">
        <p14:creationId xmlns:p14="http://schemas.microsoft.com/office/powerpoint/2010/main" val="23121774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 y="1381"/>
            <a:ext cx="9157393" cy="5151795"/>
          </a:xfrm>
          <a:prstGeom prst="rect">
            <a:avLst/>
          </a:prstGeom>
        </p:spPr>
      </p:pic>
    </p:spTree>
    <p:extLst>
      <p:ext uri="{BB962C8B-B14F-4D97-AF65-F5344CB8AC3E}">
        <p14:creationId xmlns:p14="http://schemas.microsoft.com/office/powerpoint/2010/main" val="36164482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4" y="1215"/>
            <a:ext cx="9142648" cy="5143500"/>
          </a:xfrm>
          <a:prstGeom prst="rect">
            <a:avLst/>
          </a:prstGeom>
        </p:spPr>
      </p:pic>
    </p:spTree>
    <p:extLst>
      <p:ext uri="{BB962C8B-B14F-4D97-AF65-F5344CB8AC3E}">
        <p14:creationId xmlns:p14="http://schemas.microsoft.com/office/powerpoint/2010/main" val="42006541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9651BE-731E-B34C-A453-ED3D6197227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316800" y="315629"/>
            <a:ext cx="8488800" cy="375571"/>
          </a:xfrm>
          <a:prstGeom prst="rect">
            <a:avLst/>
          </a:prstGeom>
        </p:spPr>
        <p:txBody>
          <a:bodyPr vert="horz" lIns="0" tIns="0" rIns="0" bIns="0" rtlCol="0" anchor="ctr">
            <a:noAutofit/>
          </a:bodyPr>
          <a:lstStyle>
            <a:lvl1pPr>
              <a:defRPr sz="3200">
                <a:solidFill>
                  <a:srgbClr val="008D80"/>
                </a:solidFill>
              </a:defRPr>
            </a:lvl1pPr>
          </a:lstStyle>
          <a:p>
            <a:r>
              <a:rPr lang="en-US" dirty="0" smtClean="0"/>
              <a:t>Click to edit Master title style</a:t>
            </a:r>
            <a:endParaRPr lang="en-US" dirty="0"/>
          </a:p>
        </p:txBody>
      </p:sp>
      <p:sp>
        <p:nvSpPr>
          <p:cNvPr id="8" name="Content Placeholder 7"/>
          <p:cNvSpPr>
            <a:spLocks noGrp="1"/>
          </p:cNvSpPr>
          <p:nvPr>
            <p:ph sz="quarter" idx="12" hasCustomPrompt="1"/>
          </p:nvPr>
        </p:nvSpPr>
        <p:spPr>
          <a:xfrm>
            <a:off x="316800" y="1266825"/>
            <a:ext cx="4550475" cy="3390900"/>
          </a:xfrm>
        </p:spPr>
        <p:txBody>
          <a:bodyPr>
            <a:noAutofit/>
          </a:bodyPr>
          <a:lstStyle>
            <a:lvl1pPr>
              <a:buClr>
                <a:srgbClr val="008D80"/>
              </a:buClr>
              <a:defRPr>
                <a:latin typeface="Calibri Light" panose="020F0302020204030204" pitchFamily="34" charset="0"/>
                <a:cs typeface="Calibri Light" panose="020F0302020204030204" pitchFamily="34" charset="0"/>
              </a:defRPr>
            </a:lvl1pPr>
            <a:lvl2pPr>
              <a:buClr>
                <a:srgbClr val="008D80"/>
              </a:buClr>
              <a:defRPr>
                <a:latin typeface="Calibri Light" panose="020F0302020204030204" pitchFamily="34" charset="0"/>
                <a:cs typeface="Calibri Light" panose="020F0302020204030204" pitchFamily="34" charset="0"/>
              </a:defRPr>
            </a:lvl2pPr>
            <a:lvl3pPr>
              <a:buClr>
                <a:srgbClr val="008D80"/>
              </a:buClr>
              <a:defRPr>
                <a:latin typeface="Calibri Light" panose="020F0302020204030204" pitchFamily="34" charset="0"/>
                <a:cs typeface="Calibri Light" panose="020F0302020204030204" pitchFamily="34" charset="0"/>
              </a:defRPr>
            </a:lvl3pPr>
            <a:lvl4pPr>
              <a:buClr>
                <a:srgbClr val="008D80"/>
              </a:buClr>
              <a:defRPr>
                <a:latin typeface="Calibri Light" panose="020F0302020204030204" pitchFamily="34" charset="0"/>
                <a:cs typeface="Calibri Light" panose="020F0302020204030204" pitchFamily="34" charset="0"/>
              </a:defRPr>
            </a:lvl4pPr>
            <a:lvl5pPr>
              <a:buClr>
                <a:srgbClr val="008D80"/>
              </a:buClr>
              <a:defRPr>
                <a:latin typeface="Calibri Light" panose="020F0302020204030204" pitchFamily="34" charset="0"/>
                <a:cs typeface="Calibri Light" panose="020F03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7" name="Straight Connector 6"/>
          <p:cNvCxnSpPr/>
          <p:nvPr userDrawn="1"/>
        </p:nvCxnSpPr>
        <p:spPr>
          <a:xfrm>
            <a:off x="327600" y="864000"/>
            <a:ext cx="8488800" cy="0"/>
          </a:xfrm>
          <a:prstGeom prst="line">
            <a:avLst/>
          </a:prstGeom>
          <a:ln w="12700">
            <a:solidFill>
              <a:srgbClr val="004380"/>
            </a:solidFill>
          </a:ln>
          <a:effectLst/>
        </p:spPr>
        <p:style>
          <a:lnRef idx="2">
            <a:schemeClr val="accent1"/>
          </a:lnRef>
          <a:fillRef idx="0">
            <a:schemeClr val="accent1"/>
          </a:fillRef>
          <a:effectRef idx="1">
            <a:schemeClr val="accent1"/>
          </a:effectRef>
          <a:fontRef idx="minor">
            <a:schemeClr val="tx1"/>
          </a:fontRef>
        </p:style>
      </p:cxnSp>
      <p:sp>
        <p:nvSpPr>
          <p:cNvPr id="9" name="Picture Placeholder 5"/>
          <p:cNvSpPr>
            <a:spLocks noGrp="1"/>
          </p:cNvSpPr>
          <p:nvPr>
            <p:ph type="pic" sz="quarter" idx="11"/>
          </p:nvPr>
        </p:nvSpPr>
        <p:spPr>
          <a:xfrm>
            <a:off x="5368065" y="1266825"/>
            <a:ext cx="3216537" cy="3390900"/>
          </a:xfrm>
        </p:spPr>
        <p:txBody>
          <a:bodyPr anchor="ctr">
            <a:normAutofit/>
          </a:bodyPr>
          <a:lstStyle>
            <a:lvl1pPr marL="0" indent="0" algn="ctr">
              <a:buNone/>
              <a:defRPr sz="1600"/>
            </a:lvl1pPr>
          </a:lstStyle>
          <a:p>
            <a:endParaRPr lang="en-GB" dirty="0"/>
          </a:p>
        </p:txBody>
      </p:sp>
    </p:spTree>
    <p:extLst>
      <p:ext uri="{BB962C8B-B14F-4D97-AF65-F5344CB8AC3E}">
        <p14:creationId xmlns:p14="http://schemas.microsoft.com/office/powerpoint/2010/main" val="232638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Rectangle 4"/>
          <p:cNvSpPr/>
          <p:nvPr userDrawn="1"/>
        </p:nvSpPr>
        <p:spPr>
          <a:xfrm>
            <a:off x="0" y="1521"/>
            <a:ext cx="9144000" cy="862479"/>
          </a:xfrm>
          <a:prstGeom prst="rect">
            <a:avLst/>
          </a:prstGeom>
          <a:solidFill>
            <a:srgbClr val="008D8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Title Placeholder 1"/>
          <p:cNvSpPr>
            <a:spLocks noGrp="1"/>
          </p:cNvSpPr>
          <p:nvPr>
            <p:ph type="title"/>
          </p:nvPr>
        </p:nvSpPr>
        <p:spPr>
          <a:xfrm>
            <a:off x="400398" y="283355"/>
            <a:ext cx="8302539" cy="375571"/>
          </a:xfrm>
          <a:prstGeom prst="rect">
            <a:avLst/>
          </a:prstGeom>
        </p:spPr>
        <p:txBody>
          <a:bodyPr vert="horz" lIns="0" tIns="0" rIns="0" bIns="0" rtlCol="0" anchor="ctr">
            <a:noAutofit/>
          </a:bodyPr>
          <a:lstStyle>
            <a:lvl1pPr>
              <a:defRPr sz="3200">
                <a:solidFill>
                  <a:schemeClr val="bg1"/>
                </a:solidFill>
              </a:defRPr>
            </a:lvl1pPr>
          </a:lstStyle>
          <a:p>
            <a:r>
              <a:rPr lang="en-US" dirty="0" smtClean="0"/>
              <a:t>Click to edit Master title style</a:t>
            </a:r>
            <a:endParaRPr lang="en-US" dirty="0"/>
          </a:p>
        </p:txBody>
      </p:sp>
      <p:sp>
        <p:nvSpPr>
          <p:cNvPr id="6" name="Picture Placeholder 5"/>
          <p:cNvSpPr>
            <a:spLocks noGrp="1"/>
          </p:cNvSpPr>
          <p:nvPr>
            <p:ph type="pic" sz="quarter" idx="11"/>
          </p:nvPr>
        </p:nvSpPr>
        <p:spPr>
          <a:xfrm>
            <a:off x="5368065" y="1266825"/>
            <a:ext cx="3216537" cy="3390900"/>
          </a:xfrm>
        </p:spPr>
        <p:txBody>
          <a:bodyPr anchor="ctr">
            <a:normAutofit/>
          </a:bodyPr>
          <a:lstStyle>
            <a:lvl1pPr marL="0" indent="0" algn="ctr">
              <a:buNone/>
              <a:defRPr sz="1600"/>
            </a:lvl1pPr>
          </a:lstStyle>
          <a:p>
            <a:endParaRPr lang="en-GB" dirty="0"/>
          </a:p>
        </p:txBody>
      </p:sp>
      <p:sp>
        <p:nvSpPr>
          <p:cNvPr id="8" name="Content Placeholder 7"/>
          <p:cNvSpPr>
            <a:spLocks noGrp="1"/>
          </p:cNvSpPr>
          <p:nvPr>
            <p:ph sz="quarter" idx="12"/>
          </p:nvPr>
        </p:nvSpPr>
        <p:spPr>
          <a:xfrm>
            <a:off x="400398" y="1266825"/>
            <a:ext cx="4550475" cy="3390900"/>
          </a:xfrm>
        </p:spPr>
        <p:txBody>
          <a:bodyPr>
            <a:noAutofit/>
          </a:bodyPr>
          <a:lstStyle>
            <a:lvl1pPr>
              <a:buClr>
                <a:srgbClr val="008D80"/>
              </a:buClr>
              <a:defRPr>
                <a:solidFill>
                  <a:schemeClr val="tx1">
                    <a:lumMod val="75000"/>
                  </a:schemeClr>
                </a:solidFill>
                <a:latin typeface="Calibri Light" panose="020F0302020204030204" pitchFamily="34" charset="0"/>
                <a:cs typeface="Calibri Light" panose="020F0302020204030204" pitchFamily="34" charset="0"/>
              </a:defRPr>
            </a:lvl1pPr>
            <a:lvl2pPr>
              <a:buClr>
                <a:srgbClr val="008D80"/>
              </a:buClr>
              <a:defRPr>
                <a:solidFill>
                  <a:schemeClr val="tx1">
                    <a:lumMod val="75000"/>
                  </a:schemeClr>
                </a:solidFill>
                <a:latin typeface="Calibri Light" panose="020F0302020204030204" pitchFamily="34" charset="0"/>
                <a:cs typeface="Calibri Light" panose="020F0302020204030204" pitchFamily="34" charset="0"/>
              </a:defRPr>
            </a:lvl2pPr>
            <a:lvl3pPr>
              <a:buClr>
                <a:srgbClr val="008D80"/>
              </a:buClr>
              <a:defRPr>
                <a:solidFill>
                  <a:schemeClr val="tx1">
                    <a:lumMod val="75000"/>
                  </a:schemeClr>
                </a:solidFill>
                <a:latin typeface="Calibri Light" panose="020F0302020204030204" pitchFamily="34" charset="0"/>
                <a:cs typeface="Calibri Light" panose="020F0302020204030204" pitchFamily="34" charset="0"/>
              </a:defRPr>
            </a:lvl3pPr>
            <a:lvl4pPr>
              <a:buClr>
                <a:srgbClr val="008D80"/>
              </a:buClr>
              <a:defRPr>
                <a:solidFill>
                  <a:schemeClr val="tx1">
                    <a:lumMod val="75000"/>
                  </a:schemeClr>
                </a:solidFill>
                <a:latin typeface="Calibri Light" panose="020F0302020204030204" pitchFamily="34" charset="0"/>
                <a:cs typeface="Calibri Light" panose="020F0302020204030204" pitchFamily="34" charset="0"/>
              </a:defRPr>
            </a:lvl4pPr>
            <a:lvl5pPr>
              <a:buClr>
                <a:srgbClr val="008D80"/>
              </a:buClr>
              <a:defRPr>
                <a:solidFill>
                  <a:schemeClr val="tx1">
                    <a:lumMod val="75000"/>
                  </a:schemeClr>
                </a:solidFill>
                <a:latin typeface="Calibri Light" panose="020F0302020204030204" pitchFamily="34" charset="0"/>
                <a:cs typeface="Calibri Light" panose="020F03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2327286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6800" y="315629"/>
            <a:ext cx="8488800" cy="375571"/>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27600" y="1113750"/>
            <a:ext cx="8478000" cy="3391575"/>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424000" y="4767263"/>
            <a:ext cx="392400" cy="273844"/>
          </a:xfrm>
          <a:prstGeom prst="rect">
            <a:avLst/>
          </a:prstGeom>
        </p:spPr>
        <p:txBody>
          <a:bodyPr vert="horz" lIns="91440" tIns="45720" rIns="91440" bIns="45720" rtlCol="0" anchor="ctr"/>
          <a:lstStyle>
            <a:lvl1pPr algn="r">
              <a:defRPr sz="1200">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1154669674"/>
      </p:ext>
    </p:extLst>
  </p:cSld>
  <p:clrMap bg1="lt1" tx1="dk1" bg2="lt2" tx2="dk2" accent1="accent1" accent2="accent2" accent3="accent3" accent4="accent4" accent5="accent5" accent6="accent6" hlink="hlink" folHlink="folHlink"/>
  <p:sldLayoutIdLst>
    <p:sldLayoutId id="2147483684" r:id="rId1"/>
    <p:sldLayoutId id="2147483691" r:id="rId2"/>
    <p:sldLayoutId id="2147483667" r:id="rId3"/>
  </p:sldLayoutIdLst>
  <p:txStyles>
    <p:titleStyle>
      <a:lvl1pPr algn="l" defTabSz="457200" rtl="0" eaLnBrk="1" latinLnBrk="0" hangingPunct="1">
        <a:spcBef>
          <a:spcPct val="0"/>
        </a:spcBef>
        <a:buNone/>
        <a:defRPr sz="2800" b="0" u="none" kern="1200">
          <a:solidFill>
            <a:srgbClr val="008D80"/>
          </a:solidFill>
          <a:uFill>
            <a:solidFill>
              <a:srgbClr val="00A2E5"/>
            </a:solidFill>
          </a:uFill>
          <a:latin typeface="+mj-lt"/>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6800" y="315629"/>
            <a:ext cx="8488800" cy="375571"/>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27600" y="1113750"/>
            <a:ext cx="8478000" cy="3391575"/>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424000" y="4767263"/>
            <a:ext cx="392400" cy="273844"/>
          </a:xfrm>
          <a:prstGeom prst="rect">
            <a:avLst/>
          </a:prstGeom>
        </p:spPr>
        <p:txBody>
          <a:bodyPr vert="horz" lIns="91440" tIns="45720" rIns="91440" bIns="45720" rtlCol="0" anchor="ctr"/>
          <a:lstStyle>
            <a:lvl1pPr algn="r">
              <a:defRPr sz="1200">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967501855"/>
      </p:ext>
    </p:extLst>
  </p:cSld>
  <p:clrMap bg1="lt1" tx1="dk1" bg2="lt2" tx2="dk2" accent1="accent1" accent2="accent2" accent3="accent3" accent4="accent4" accent5="accent5" accent6="accent6" hlink="hlink" folHlink="folHlink"/>
  <p:sldLayoutIdLst>
    <p:sldLayoutId id="2147483688" r:id="rId1"/>
    <p:sldLayoutId id="2147483690" r:id="rId2"/>
  </p:sldLayoutIdLst>
  <p:txStyles>
    <p:titleStyle>
      <a:lvl1pPr algn="l" defTabSz="457200" rtl="0" eaLnBrk="1" latinLnBrk="0" hangingPunct="1">
        <a:spcBef>
          <a:spcPct val="0"/>
        </a:spcBef>
        <a:buNone/>
        <a:defRPr sz="2800" b="0" u="none" kern="1200">
          <a:solidFill>
            <a:srgbClr val="008D80"/>
          </a:solidFill>
          <a:uFill>
            <a:solidFill>
              <a:srgbClr val="00A2E5"/>
            </a:solidFill>
          </a:u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lumMod val="75000"/>
            </a:schemeClr>
          </a:solidFill>
          <a:latin typeface="Calibri Light" panose="020F0302020204030204" pitchFamily="34" charset="0"/>
          <a:ea typeface="+mn-ea"/>
          <a:cs typeface="Calibri Light" panose="020F0302020204030204" pitchFamily="34" charset="0"/>
        </a:defRPr>
      </a:lvl1pPr>
      <a:lvl2pPr marL="742950" indent="-285750" algn="l" defTabSz="457200" rtl="0" eaLnBrk="1" latinLnBrk="0" hangingPunct="1">
        <a:spcBef>
          <a:spcPct val="20000"/>
        </a:spcBef>
        <a:buFont typeface="Arial"/>
        <a:buChar char="–"/>
        <a:defRPr sz="2000" kern="1200">
          <a:solidFill>
            <a:schemeClr val="tx1">
              <a:lumMod val="75000"/>
            </a:schemeClr>
          </a:solidFill>
          <a:latin typeface="Calibri Light" panose="020F0302020204030204" pitchFamily="34" charset="0"/>
          <a:ea typeface="+mn-ea"/>
          <a:cs typeface="Calibri Light" panose="020F0302020204030204" pitchFamily="34" charset="0"/>
        </a:defRPr>
      </a:lvl2pPr>
      <a:lvl3pPr marL="1143000" indent="-228600" algn="l" defTabSz="457200" rtl="0" eaLnBrk="1" latinLnBrk="0" hangingPunct="1">
        <a:spcBef>
          <a:spcPct val="20000"/>
        </a:spcBef>
        <a:buFont typeface="Arial"/>
        <a:buChar char="•"/>
        <a:defRPr sz="1800" kern="1200">
          <a:solidFill>
            <a:schemeClr val="tx1">
              <a:lumMod val="75000"/>
            </a:schemeClr>
          </a:solidFill>
          <a:latin typeface="Calibri Light" panose="020F0302020204030204" pitchFamily="34" charset="0"/>
          <a:ea typeface="+mn-ea"/>
          <a:cs typeface="Calibri Light" panose="020F0302020204030204" pitchFamily="34" charset="0"/>
        </a:defRPr>
      </a:lvl3pPr>
      <a:lvl4pPr marL="1600200" indent="-228600" algn="l" defTabSz="457200" rtl="0" eaLnBrk="1" latinLnBrk="0" hangingPunct="1">
        <a:spcBef>
          <a:spcPct val="20000"/>
        </a:spcBef>
        <a:buFont typeface="Arial"/>
        <a:buChar char="–"/>
        <a:defRPr sz="1600" kern="1200">
          <a:solidFill>
            <a:schemeClr val="tx1">
              <a:lumMod val="75000"/>
            </a:schemeClr>
          </a:solidFill>
          <a:latin typeface="Calibri Light" panose="020F0302020204030204" pitchFamily="34" charset="0"/>
          <a:ea typeface="+mn-ea"/>
          <a:cs typeface="Calibri Light" panose="020F0302020204030204" pitchFamily="34" charset="0"/>
        </a:defRPr>
      </a:lvl4pPr>
      <a:lvl5pPr marL="2057400" indent="-228600" algn="l" defTabSz="457200" rtl="0" eaLnBrk="1" latinLnBrk="0" hangingPunct="1">
        <a:spcBef>
          <a:spcPct val="20000"/>
        </a:spcBef>
        <a:buFont typeface="Arial"/>
        <a:buChar char="»"/>
        <a:defRPr sz="1600" kern="1200">
          <a:solidFill>
            <a:schemeClr val="tx1">
              <a:lumMod val="75000"/>
            </a:schemeClr>
          </a:solidFill>
          <a:latin typeface="Calibri Light" panose="020F0302020204030204" pitchFamily="34" charset="0"/>
          <a:ea typeface="+mn-ea"/>
          <a:cs typeface="Calibri Light" panose="020F030202020403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hyperlink" Target="mailto:his.acutecare@nhs.scot" TargetMode="Externa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97949" y="1525280"/>
            <a:ext cx="7385137" cy="1180423"/>
          </a:xfrm>
          <a:prstGeom prst="rect">
            <a:avLst/>
          </a:prstGeom>
        </p:spPr>
        <p:txBody>
          <a:bodyPr anchor="t" anchorCtr="0">
            <a:noAutofit/>
          </a:bodyPr>
          <a:lstStyle>
            <a:lvl1pPr algn="l" defTabSz="457200" rtl="0" eaLnBrk="1" latinLnBrk="0" hangingPunct="1">
              <a:lnSpc>
                <a:spcPct val="80000"/>
              </a:lnSpc>
              <a:spcBef>
                <a:spcPct val="0"/>
              </a:spcBef>
              <a:buNone/>
              <a:defRPr sz="4800" b="0" u="none" kern="1200" spc="-20" baseline="0">
                <a:solidFill>
                  <a:schemeClr val="bg1"/>
                </a:solidFill>
                <a:uFill>
                  <a:solidFill>
                    <a:srgbClr val="00A2E5"/>
                  </a:solidFill>
                </a:uFill>
                <a:latin typeface="+mj-lt"/>
                <a:ea typeface="+mj-ea"/>
                <a:cs typeface="+mj-cs"/>
              </a:defRPr>
            </a:lvl1pPr>
          </a:lstStyle>
          <a:p>
            <a:r>
              <a:rPr lang="en-US" sz="4000" dirty="0" smtClean="0">
                <a:solidFill>
                  <a:srgbClr val="008D80"/>
                </a:solidFill>
              </a:rPr>
              <a:t>Principles of Structured Response</a:t>
            </a:r>
          </a:p>
          <a:p>
            <a:r>
              <a:rPr lang="en-US" sz="4000" dirty="0" smtClean="0">
                <a:solidFill>
                  <a:srgbClr val="008D80"/>
                </a:solidFill>
              </a:rPr>
              <a:t>Table-top </a:t>
            </a:r>
            <a:r>
              <a:rPr lang="en-US" sz="4000" dirty="0" smtClean="0">
                <a:solidFill>
                  <a:srgbClr val="008D80"/>
                </a:solidFill>
              </a:rPr>
              <a:t>Exercise</a:t>
            </a:r>
            <a:endParaRPr lang="en-GB" sz="4000" dirty="0">
              <a:solidFill>
                <a:srgbClr val="008D80"/>
              </a:solidFill>
            </a:endParaRPr>
          </a:p>
        </p:txBody>
      </p:sp>
      <p:sp>
        <p:nvSpPr>
          <p:cNvPr id="10" name="Text Placeholder 9"/>
          <p:cNvSpPr txBox="1">
            <a:spLocks/>
          </p:cNvSpPr>
          <p:nvPr/>
        </p:nvSpPr>
        <p:spPr>
          <a:xfrm>
            <a:off x="577273" y="3191797"/>
            <a:ext cx="6041416" cy="1499491"/>
          </a:xfrm>
          <a:prstGeom prst="rect">
            <a:avLst/>
          </a:prstGeom>
        </p:spPr>
        <p:txBody>
          <a:bodyPr>
            <a:noAutofit/>
          </a:bodyPr>
          <a:lstStyle>
            <a:lvl1pPr marL="0" indent="0" algn="l" defTabSz="457200" rtl="0" eaLnBrk="1" latinLnBrk="0" hangingPunct="1">
              <a:spcBef>
                <a:spcPts val="0"/>
              </a:spcBef>
              <a:buFont typeface="Arial"/>
              <a:buNone/>
              <a:defRPr sz="2000" kern="1200" baseline="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4685"/>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rgbClr val="004685"/>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rgbClr val="004685"/>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rgbClr val="00468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endParaRPr lang="en-US" sz="2800" dirty="0" smtClean="0">
              <a:solidFill>
                <a:srgbClr val="008D80"/>
              </a:solidFill>
            </a:endParaRPr>
          </a:p>
          <a:p>
            <a:pPr>
              <a:lnSpc>
                <a:spcPct val="90000"/>
              </a:lnSpc>
            </a:pPr>
            <a:endParaRPr lang="en-US" dirty="0">
              <a:solidFill>
                <a:srgbClr val="008D80"/>
              </a:solidFill>
            </a:endParaRPr>
          </a:p>
          <a:p>
            <a:pPr>
              <a:lnSpc>
                <a:spcPct val="90000"/>
              </a:lnSpc>
            </a:pPr>
            <a:endParaRPr lang="en-US" dirty="0" smtClean="0">
              <a:solidFill>
                <a:srgbClr val="008D8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273" y="257507"/>
            <a:ext cx="2769515" cy="59922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7952697" y="4259288"/>
            <a:ext cx="655489" cy="432000"/>
          </a:xfrm>
          <a:prstGeom prst="rect">
            <a:avLst/>
          </a:prstGeom>
        </p:spPr>
      </p:pic>
      <p:sp>
        <p:nvSpPr>
          <p:cNvPr id="11" name="TextBox 10"/>
          <p:cNvSpPr txBox="1"/>
          <p:nvPr/>
        </p:nvSpPr>
        <p:spPr>
          <a:xfrm>
            <a:off x="7845553" y="257507"/>
            <a:ext cx="1573054" cy="378690"/>
          </a:xfrm>
          <a:prstGeom prst="rect">
            <a:avLst/>
          </a:prstGeom>
          <a:noFill/>
        </p:spPr>
        <p:txBody>
          <a:bodyPr wrap="square" rtlCol="0">
            <a:spAutoFit/>
          </a:bodyPr>
          <a:lstStyle/>
          <a:p>
            <a:r>
              <a:rPr lang="en-GB" b="1" dirty="0" smtClean="0">
                <a:solidFill>
                  <a:schemeClr val="bg1"/>
                </a:solidFill>
              </a:rPr>
              <a:t>#spsp247</a:t>
            </a:r>
            <a:endParaRPr lang="en-GB" b="1" dirty="0">
              <a:solidFill>
                <a:schemeClr val="bg1"/>
              </a:solidFill>
            </a:endParaRPr>
          </a:p>
        </p:txBody>
      </p:sp>
      <p:pic>
        <p:nvPicPr>
          <p:cNvPr id="12" name="Picture 11"/>
          <p:cNvPicPr>
            <a:picLocks noChangeAspect="1"/>
          </p:cNvPicPr>
          <p:nvPr/>
        </p:nvPicPr>
        <p:blipFill>
          <a:blip r:embed="rId5">
            <a:lum bright="70000" contrast="-70000"/>
          </a:blip>
          <a:stretch>
            <a:fillRect/>
          </a:stretch>
        </p:blipFill>
        <p:spPr>
          <a:xfrm>
            <a:off x="7474141" y="257507"/>
            <a:ext cx="371412" cy="371412"/>
          </a:xfrm>
          <a:prstGeom prst="rect">
            <a:avLst/>
          </a:prstGeom>
        </p:spPr>
      </p:pic>
      <p:sp>
        <p:nvSpPr>
          <p:cNvPr id="2" name="Rectangle 1"/>
          <p:cNvSpPr/>
          <p:nvPr/>
        </p:nvSpPr>
        <p:spPr>
          <a:xfrm>
            <a:off x="577273" y="4232915"/>
            <a:ext cx="2214517" cy="400110"/>
          </a:xfrm>
          <a:prstGeom prst="rect">
            <a:avLst/>
          </a:prstGeom>
        </p:spPr>
        <p:txBody>
          <a:bodyPr wrap="none">
            <a:spAutoFit/>
          </a:bodyPr>
          <a:lstStyle/>
          <a:p>
            <a:r>
              <a:rPr lang="en-GB" sz="2000" dirty="0">
                <a:solidFill>
                  <a:srgbClr val="0070C0"/>
                </a:solidFill>
              </a:rPr>
              <a:t>@</a:t>
            </a:r>
            <a:r>
              <a:rPr lang="en-GB" sz="2000" dirty="0" err="1">
                <a:solidFill>
                  <a:srgbClr val="0070C0"/>
                </a:solidFill>
              </a:rPr>
              <a:t>SPSP_AcuteAdult</a:t>
            </a:r>
            <a:endParaRPr lang="en-GB" sz="2000" dirty="0">
              <a:solidFill>
                <a:srgbClr val="0070C0"/>
              </a:solidFill>
            </a:endParaRPr>
          </a:p>
        </p:txBody>
      </p:sp>
    </p:spTree>
    <p:extLst>
      <p:ext uri="{BB962C8B-B14F-4D97-AF65-F5344CB8AC3E}">
        <p14:creationId xmlns:p14="http://schemas.microsoft.com/office/powerpoint/2010/main" val="1278112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6713" y="1172817"/>
            <a:ext cx="5645426" cy="3477875"/>
          </a:xfrm>
          <a:prstGeom prst="rect">
            <a:avLst/>
          </a:prstGeom>
          <a:noFill/>
        </p:spPr>
        <p:txBody>
          <a:bodyPr wrap="square" rtlCol="0">
            <a:spAutoFit/>
          </a:bodyPr>
          <a:lstStyle/>
          <a:p>
            <a:r>
              <a:rPr lang="en-GB" sz="3600" dirty="0" smtClean="0"/>
              <a:t>Structured Response to the Deteriorating Patient</a:t>
            </a:r>
          </a:p>
          <a:p>
            <a:r>
              <a:rPr lang="en-GB" sz="3600" dirty="0" smtClean="0"/>
              <a:t>Table-top </a:t>
            </a:r>
            <a:r>
              <a:rPr lang="en-GB" sz="3600" dirty="0" smtClean="0"/>
              <a:t>Exercise </a:t>
            </a:r>
            <a:endParaRPr lang="en-GB" sz="3600" dirty="0" smtClean="0"/>
          </a:p>
          <a:p>
            <a:r>
              <a:rPr lang="en-GB" sz="2800" dirty="0" smtClean="0"/>
              <a:t>Date and Location</a:t>
            </a:r>
            <a:endParaRPr lang="en-GB" sz="2800" dirty="0"/>
          </a:p>
          <a:p>
            <a:r>
              <a:rPr lang="en-GB" sz="2800" dirty="0" smtClean="0"/>
              <a:t>NHS </a:t>
            </a:r>
            <a:r>
              <a:rPr lang="en-GB" sz="2800" dirty="0" err="1" smtClean="0"/>
              <a:t>xxxx</a:t>
            </a:r>
            <a:endParaRPr lang="en-GB" sz="2800" dirty="0" smtClean="0"/>
          </a:p>
          <a:p>
            <a:r>
              <a:rPr lang="en-GB" sz="2800" dirty="0" smtClean="0"/>
              <a:t>Hospital:</a:t>
            </a:r>
          </a:p>
          <a:p>
            <a:r>
              <a:rPr lang="en-GB" sz="2800" dirty="0" smtClean="0"/>
              <a:t>Clinical Team:</a:t>
            </a:r>
            <a:endParaRPr lang="en-GB"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273" y="257507"/>
            <a:ext cx="2769515" cy="599222"/>
          </a:xfrm>
          <a:prstGeom prst="rect">
            <a:avLst/>
          </a:prstGeom>
        </p:spPr>
      </p:pic>
    </p:spTree>
    <p:extLst>
      <p:ext uri="{BB962C8B-B14F-4D97-AF65-F5344CB8AC3E}">
        <p14:creationId xmlns:p14="http://schemas.microsoft.com/office/powerpoint/2010/main" val="565401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Simulation Scenario - Beginning</a:t>
            </a:r>
            <a:endParaRPr lang="en-GB" dirty="0"/>
          </a:p>
        </p:txBody>
      </p:sp>
      <p:sp>
        <p:nvSpPr>
          <p:cNvPr id="6" name="TextBox 5"/>
          <p:cNvSpPr txBox="1"/>
          <p:nvPr/>
        </p:nvSpPr>
        <p:spPr>
          <a:xfrm>
            <a:off x="874643" y="1451113"/>
            <a:ext cx="6579705" cy="646331"/>
          </a:xfrm>
          <a:prstGeom prst="rect">
            <a:avLst/>
          </a:prstGeom>
          <a:noFill/>
        </p:spPr>
        <p:txBody>
          <a:bodyPr wrap="square" rtlCol="0">
            <a:spAutoFit/>
          </a:bodyPr>
          <a:lstStyle/>
          <a:p>
            <a:r>
              <a:rPr lang="en-GB" i="1" dirty="0" smtClean="0"/>
              <a:t>Insert:</a:t>
            </a:r>
          </a:p>
          <a:p>
            <a:r>
              <a:rPr lang="en-GB" i="1" dirty="0" smtClean="0"/>
              <a:t>Initial simulation </a:t>
            </a:r>
            <a:r>
              <a:rPr lang="en-GB" i="1" dirty="0"/>
              <a:t>s</a:t>
            </a:r>
            <a:r>
              <a:rPr lang="en-GB" i="1" dirty="0" smtClean="0"/>
              <a:t>cenario </a:t>
            </a:r>
            <a:r>
              <a:rPr lang="en-GB" i="1" dirty="0" smtClean="0"/>
              <a:t>information about the patient</a:t>
            </a:r>
            <a:endParaRPr lang="en-GB" i="1" dirty="0"/>
          </a:p>
        </p:txBody>
      </p:sp>
    </p:spTree>
    <p:extLst>
      <p:ext uri="{BB962C8B-B14F-4D97-AF65-F5344CB8AC3E}">
        <p14:creationId xmlns:p14="http://schemas.microsoft.com/office/powerpoint/2010/main" val="3264709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Session 1: Recognition</a:t>
            </a:r>
            <a:endParaRPr lang="en-GB" dirty="0"/>
          </a:p>
        </p:txBody>
      </p:sp>
      <p:sp>
        <p:nvSpPr>
          <p:cNvPr id="4" name="Content Placeholder 3"/>
          <p:cNvSpPr>
            <a:spLocks noGrp="1"/>
          </p:cNvSpPr>
          <p:nvPr>
            <p:ph sz="quarter" idx="12"/>
          </p:nvPr>
        </p:nvSpPr>
        <p:spPr>
          <a:xfrm>
            <a:off x="400398" y="1035173"/>
            <a:ext cx="7809324" cy="3390900"/>
          </a:xfrm>
        </p:spPr>
        <p:txBody>
          <a:bodyPr/>
          <a:lstStyle/>
          <a:p>
            <a:r>
              <a:rPr lang="en-GB" sz="2600" dirty="0" smtClean="0"/>
              <a:t>Is this patient deteriorating? </a:t>
            </a:r>
          </a:p>
          <a:p>
            <a:r>
              <a:rPr lang="en-GB" sz="2600" dirty="0" smtClean="0"/>
              <a:t>Is there a specific finding that would trigger you to think this patient is deteriorating? </a:t>
            </a:r>
          </a:p>
          <a:p>
            <a:endParaRPr lang="en-GB" sz="2600" dirty="0"/>
          </a:p>
          <a:p>
            <a:r>
              <a:rPr lang="en-GB" sz="2600" dirty="0" smtClean="0"/>
              <a:t>Who needs to know?</a:t>
            </a:r>
          </a:p>
          <a:p>
            <a:pPr lvl="0"/>
            <a:r>
              <a:rPr lang="en-GB" sz="2600" dirty="0" smtClean="0"/>
              <a:t>What </a:t>
            </a:r>
            <a:r>
              <a:rPr lang="en-GB" sz="2600" dirty="0"/>
              <a:t>do </a:t>
            </a:r>
            <a:r>
              <a:rPr lang="en-GB" sz="2600" dirty="0" smtClean="0"/>
              <a:t>you </a:t>
            </a:r>
            <a:r>
              <a:rPr lang="en-GB" sz="2600" dirty="0"/>
              <a:t>want to do while help is coming?</a:t>
            </a:r>
          </a:p>
          <a:p>
            <a:pPr lvl="0"/>
            <a:r>
              <a:rPr lang="en-GB" sz="2600" dirty="0"/>
              <a:t>How soon are you expecting help to arrive?</a:t>
            </a:r>
          </a:p>
          <a:p>
            <a:endParaRPr lang="en-GB" dirty="0"/>
          </a:p>
        </p:txBody>
      </p:sp>
    </p:spTree>
    <p:extLst>
      <p:ext uri="{BB962C8B-B14F-4D97-AF65-F5344CB8AC3E}">
        <p14:creationId xmlns:p14="http://schemas.microsoft.com/office/powerpoint/2010/main" val="397809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Simulation Scenario - Middle</a:t>
            </a:r>
            <a:endParaRPr lang="en-GB" dirty="0"/>
          </a:p>
        </p:txBody>
      </p:sp>
      <p:sp>
        <p:nvSpPr>
          <p:cNvPr id="6" name="TextBox 5"/>
          <p:cNvSpPr txBox="1"/>
          <p:nvPr/>
        </p:nvSpPr>
        <p:spPr>
          <a:xfrm>
            <a:off x="874643" y="1451113"/>
            <a:ext cx="6579705" cy="646331"/>
          </a:xfrm>
          <a:prstGeom prst="rect">
            <a:avLst/>
          </a:prstGeom>
          <a:noFill/>
        </p:spPr>
        <p:txBody>
          <a:bodyPr wrap="square" rtlCol="0">
            <a:spAutoFit/>
          </a:bodyPr>
          <a:lstStyle/>
          <a:p>
            <a:r>
              <a:rPr lang="en-GB" i="1" dirty="0" smtClean="0"/>
              <a:t>Insert:</a:t>
            </a:r>
          </a:p>
          <a:p>
            <a:r>
              <a:rPr lang="en-GB" i="1" dirty="0" smtClean="0"/>
              <a:t>Middle simulation </a:t>
            </a:r>
            <a:r>
              <a:rPr lang="en-GB" i="1" dirty="0"/>
              <a:t>s</a:t>
            </a:r>
            <a:r>
              <a:rPr lang="en-GB" i="1" dirty="0" smtClean="0"/>
              <a:t>cenario information</a:t>
            </a:r>
            <a:endParaRPr lang="en-GB" i="1" dirty="0"/>
          </a:p>
        </p:txBody>
      </p:sp>
    </p:spTree>
    <p:extLst>
      <p:ext uri="{BB962C8B-B14F-4D97-AF65-F5344CB8AC3E}">
        <p14:creationId xmlns:p14="http://schemas.microsoft.com/office/powerpoint/2010/main" val="2553792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Session 2: Respond and Review</a:t>
            </a:r>
            <a:endParaRPr lang="en-GB" dirty="0"/>
          </a:p>
        </p:txBody>
      </p:sp>
      <p:sp>
        <p:nvSpPr>
          <p:cNvPr id="4" name="Content Placeholder 3"/>
          <p:cNvSpPr>
            <a:spLocks noGrp="1"/>
          </p:cNvSpPr>
          <p:nvPr>
            <p:ph sz="quarter" idx="12"/>
          </p:nvPr>
        </p:nvSpPr>
        <p:spPr>
          <a:xfrm>
            <a:off x="329376" y="972987"/>
            <a:ext cx="8492651" cy="3390900"/>
          </a:xfrm>
        </p:spPr>
        <p:txBody>
          <a:bodyPr/>
          <a:lstStyle/>
          <a:p>
            <a:r>
              <a:rPr lang="en-GB" sz="2600" dirty="0" smtClean="0"/>
              <a:t>What is the working diagnosis?</a:t>
            </a:r>
          </a:p>
          <a:p>
            <a:r>
              <a:rPr lang="en-GB" sz="2600" dirty="0" smtClean="0"/>
              <a:t>What are the patient’s wishes?</a:t>
            </a:r>
          </a:p>
          <a:p>
            <a:r>
              <a:rPr lang="en-GB" sz="2600" dirty="0" smtClean="0"/>
              <a:t>Are further investigations required?</a:t>
            </a:r>
          </a:p>
          <a:p>
            <a:r>
              <a:rPr lang="en-GB" sz="2600" dirty="0" smtClean="0"/>
              <a:t>Who else do I need to call?</a:t>
            </a:r>
          </a:p>
          <a:p>
            <a:r>
              <a:rPr lang="en-GB" sz="2600" dirty="0" smtClean="0"/>
              <a:t>What is the management plan?</a:t>
            </a:r>
          </a:p>
          <a:p>
            <a:r>
              <a:rPr lang="en-GB" sz="2600" dirty="0" smtClean="0"/>
              <a:t>What is the observations frequency plan</a:t>
            </a:r>
            <a:r>
              <a:rPr lang="en-GB" sz="2600" dirty="0" smtClean="0"/>
              <a:t>?</a:t>
            </a:r>
          </a:p>
          <a:p>
            <a:r>
              <a:rPr lang="en-GB" sz="2600" dirty="0" smtClean="0"/>
              <a:t>What is the timeframe and/or criteria for reassessment?</a:t>
            </a:r>
            <a:endParaRPr lang="en-GB" sz="2600" dirty="0" smtClean="0"/>
          </a:p>
          <a:p>
            <a:r>
              <a:rPr lang="en-GB" sz="2600" dirty="0" smtClean="0"/>
              <a:t>What is the triage decision?</a:t>
            </a:r>
            <a:endParaRPr lang="en-GB" sz="2600" dirty="0"/>
          </a:p>
          <a:p>
            <a:pPr marL="0" indent="0">
              <a:buNone/>
            </a:pPr>
            <a:endParaRPr lang="en-GB" dirty="0"/>
          </a:p>
        </p:txBody>
      </p:sp>
    </p:spTree>
    <p:extLst>
      <p:ext uri="{BB962C8B-B14F-4D97-AF65-F5344CB8AC3E}">
        <p14:creationId xmlns:p14="http://schemas.microsoft.com/office/powerpoint/2010/main" val="73845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Simulation Scenario - End</a:t>
            </a:r>
            <a:endParaRPr lang="en-GB" dirty="0"/>
          </a:p>
        </p:txBody>
      </p:sp>
      <p:sp>
        <p:nvSpPr>
          <p:cNvPr id="6" name="TextBox 5"/>
          <p:cNvSpPr txBox="1"/>
          <p:nvPr/>
        </p:nvSpPr>
        <p:spPr>
          <a:xfrm>
            <a:off x="675861" y="1451113"/>
            <a:ext cx="6579705" cy="646331"/>
          </a:xfrm>
          <a:prstGeom prst="rect">
            <a:avLst/>
          </a:prstGeom>
          <a:noFill/>
        </p:spPr>
        <p:txBody>
          <a:bodyPr wrap="square" rtlCol="0">
            <a:spAutoFit/>
          </a:bodyPr>
          <a:lstStyle/>
          <a:p>
            <a:r>
              <a:rPr lang="en-GB" i="1" dirty="0" smtClean="0"/>
              <a:t>Insert:</a:t>
            </a:r>
          </a:p>
          <a:p>
            <a:r>
              <a:rPr lang="en-GB" i="1" dirty="0" smtClean="0"/>
              <a:t>Final simulation </a:t>
            </a:r>
            <a:r>
              <a:rPr lang="en-GB" i="1" dirty="0"/>
              <a:t>s</a:t>
            </a:r>
            <a:r>
              <a:rPr lang="en-GB" i="1" dirty="0" smtClean="0"/>
              <a:t>cenario information</a:t>
            </a:r>
            <a:endParaRPr lang="en-GB" i="1" dirty="0"/>
          </a:p>
        </p:txBody>
      </p:sp>
    </p:spTree>
    <p:extLst>
      <p:ext uri="{BB962C8B-B14F-4D97-AF65-F5344CB8AC3E}">
        <p14:creationId xmlns:p14="http://schemas.microsoft.com/office/powerpoint/2010/main" val="633674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Session 3: Reassess</a:t>
            </a:r>
            <a:endParaRPr lang="en-GB" dirty="0"/>
          </a:p>
        </p:txBody>
      </p:sp>
      <p:sp>
        <p:nvSpPr>
          <p:cNvPr id="4" name="Content Placeholder 3"/>
          <p:cNvSpPr>
            <a:spLocks noGrp="1"/>
          </p:cNvSpPr>
          <p:nvPr>
            <p:ph sz="quarter" idx="12"/>
          </p:nvPr>
        </p:nvSpPr>
        <p:spPr>
          <a:xfrm>
            <a:off x="400398" y="1266825"/>
            <a:ext cx="7939269" cy="3390900"/>
          </a:xfrm>
        </p:spPr>
        <p:txBody>
          <a:bodyPr/>
          <a:lstStyle/>
          <a:p>
            <a:r>
              <a:rPr lang="en-GB" sz="2600" dirty="0" smtClean="0"/>
              <a:t>Are you still concerned about this patient?</a:t>
            </a:r>
          </a:p>
          <a:p>
            <a:r>
              <a:rPr lang="en-GB" sz="2600" dirty="0" smtClean="0"/>
              <a:t>Is the working diagnosis still correct?</a:t>
            </a:r>
          </a:p>
          <a:p>
            <a:r>
              <a:rPr lang="en-GB" sz="2600" dirty="0" smtClean="0"/>
              <a:t>What is the management plan now?</a:t>
            </a:r>
          </a:p>
          <a:p>
            <a:r>
              <a:rPr lang="en-GB" sz="2600" dirty="0" smtClean="0"/>
              <a:t>What is the observation frequency now?</a:t>
            </a:r>
          </a:p>
          <a:p>
            <a:r>
              <a:rPr lang="en-GB" sz="2600" dirty="0" smtClean="0"/>
              <a:t>Does the TEP need to be updated?</a:t>
            </a:r>
          </a:p>
          <a:p>
            <a:r>
              <a:rPr lang="en-GB" sz="2600" dirty="0" smtClean="0"/>
              <a:t>What is the triage decision now?</a:t>
            </a:r>
          </a:p>
          <a:p>
            <a:r>
              <a:rPr lang="en-GB" sz="2600" dirty="0" smtClean="0"/>
              <a:t>When are you going to review the patient again?</a:t>
            </a:r>
            <a:endParaRPr lang="en-GB" sz="2600" dirty="0"/>
          </a:p>
        </p:txBody>
      </p:sp>
    </p:spTree>
    <p:extLst>
      <p:ext uri="{BB962C8B-B14F-4D97-AF65-F5344CB8AC3E}">
        <p14:creationId xmlns:p14="http://schemas.microsoft.com/office/powerpoint/2010/main" val="204982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Coffee Break</a:t>
            </a:r>
            <a:endParaRPr lang="en-GB" dirty="0"/>
          </a:p>
        </p:txBody>
      </p:sp>
      <p:sp>
        <p:nvSpPr>
          <p:cNvPr id="4" name="Content Placeholder 3"/>
          <p:cNvSpPr>
            <a:spLocks noGrp="1"/>
          </p:cNvSpPr>
          <p:nvPr>
            <p:ph sz="quarter" idx="12"/>
          </p:nvPr>
        </p:nvSpPr>
        <p:spPr/>
        <p:txBody>
          <a:bodyPr/>
          <a:lstStyle/>
          <a:p>
            <a:r>
              <a:rPr lang="en-GB" sz="2800" dirty="0" smtClean="0"/>
              <a:t>15 minutes</a:t>
            </a:r>
            <a:endParaRPr lang="en-GB" sz="2800" dirty="0"/>
          </a:p>
        </p:txBody>
      </p:sp>
    </p:spTree>
    <p:extLst>
      <p:ext uri="{BB962C8B-B14F-4D97-AF65-F5344CB8AC3E}">
        <p14:creationId xmlns:p14="http://schemas.microsoft.com/office/powerpoint/2010/main" val="14708774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Debrief</a:t>
            </a:r>
            <a:endParaRPr lang="en-GB" dirty="0"/>
          </a:p>
        </p:txBody>
      </p:sp>
      <p:sp>
        <p:nvSpPr>
          <p:cNvPr id="4" name="Content Placeholder 3"/>
          <p:cNvSpPr>
            <a:spLocks noGrp="1"/>
          </p:cNvSpPr>
          <p:nvPr>
            <p:ph sz="quarter" idx="12"/>
          </p:nvPr>
        </p:nvSpPr>
        <p:spPr>
          <a:xfrm>
            <a:off x="400398" y="1036006"/>
            <a:ext cx="8302539" cy="3390900"/>
          </a:xfrm>
        </p:spPr>
        <p:txBody>
          <a:bodyPr/>
          <a:lstStyle/>
          <a:p>
            <a:r>
              <a:rPr lang="en-GB" sz="2800" dirty="0" smtClean="0"/>
              <a:t>Initial feedback from the participants on the Table-top simulation</a:t>
            </a:r>
          </a:p>
          <a:p>
            <a:pPr lvl="0"/>
            <a:r>
              <a:rPr lang="en-US" sz="2800" dirty="0" smtClean="0"/>
              <a:t>Review </a:t>
            </a:r>
            <a:r>
              <a:rPr lang="en-US" sz="2800" dirty="0"/>
              <a:t>the strengths and gaps revealed during the </a:t>
            </a:r>
            <a:r>
              <a:rPr lang="en-US" sz="2800" dirty="0" smtClean="0"/>
              <a:t>simulation</a:t>
            </a:r>
            <a:endParaRPr lang="en-GB" sz="2800" dirty="0"/>
          </a:p>
          <a:p>
            <a:pPr lvl="0"/>
            <a:r>
              <a:rPr lang="en-US" sz="2800" dirty="0"/>
              <a:t>Recommend and </a:t>
            </a:r>
            <a:r>
              <a:rPr lang="en-US" sz="2800" dirty="0" err="1" smtClean="0"/>
              <a:t>prioritise</a:t>
            </a:r>
            <a:r>
              <a:rPr lang="en-US" sz="2800" dirty="0" smtClean="0"/>
              <a:t> </a:t>
            </a:r>
            <a:r>
              <a:rPr lang="en-US" sz="2800" dirty="0"/>
              <a:t>key elements </a:t>
            </a:r>
            <a:r>
              <a:rPr lang="en-US" sz="2800" dirty="0" smtClean="0"/>
              <a:t>for inclusion </a:t>
            </a:r>
            <a:r>
              <a:rPr lang="en-US" sz="2800" dirty="0"/>
              <a:t>in a revised </a:t>
            </a:r>
            <a:r>
              <a:rPr lang="en-US" sz="2800" dirty="0" smtClean="0"/>
              <a:t>response to the deteriorating patient;</a:t>
            </a:r>
            <a:endParaRPr lang="en-GB" sz="2800" dirty="0"/>
          </a:p>
          <a:p>
            <a:r>
              <a:rPr lang="en-GB" sz="2800" dirty="0"/>
              <a:t>Develop an action </a:t>
            </a:r>
            <a:r>
              <a:rPr lang="en-GB" sz="2800" dirty="0" smtClean="0"/>
              <a:t>plan</a:t>
            </a:r>
            <a:endParaRPr lang="en-GB" sz="2800" dirty="0"/>
          </a:p>
        </p:txBody>
      </p:sp>
    </p:spTree>
    <p:extLst>
      <p:ext uri="{BB962C8B-B14F-4D97-AF65-F5344CB8AC3E}">
        <p14:creationId xmlns:p14="http://schemas.microsoft.com/office/powerpoint/2010/main" val="3479686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Strengths and gaps</a:t>
            </a:r>
            <a:endParaRPr lang="en-GB" dirty="0"/>
          </a:p>
        </p:txBody>
      </p:sp>
      <p:sp>
        <p:nvSpPr>
          <p:cNvPr id="4" name="Content Placeholder 3"/>
          <p:cNvSpPr>
            <a:spLocks noGrp="1"/>
          </p:cNvSpPr>
          <p:nvPr>
            <p:ph sz="quarter" idx="12"/>
          </p:nvPr>
        </p:nvSpPr>
        <p:spPr>
          <a:xfrm>
            <a:off x="400398" y="1008408"/>
            <a:ext cx="8461565" cy="3662984"/>
          </a:xfrm>
        </p:spPr>
        <p:txBody>
          <a:bodyPr/>
          <a:lstStyle/>
          <a:p>
            <a:pPr marL="0" indent="0">
              <a:buNone/>
            </a:pPr>
            <a:r>
              <a:rPr lang="en-GB" sz="2800" b="1" dirty="0" smtClean="0"/>
              <a:t>Consider</a:t>
            </a:r>
            <a:r>
              <a:rPr lang="en-GB" sz="2800" dirty="0" smtClean="0"/>
              <a:t>:</a:t>
            </a:r>
          </a:p>
          <a:p>
            <a:r>
              <a:rPr lang="en-GB" sz="2800" dirty="0" smtClean="0"/>
              <a:t>Where are the strengths in the current approach?</a:t>
            </a:r>
          </a:p>
          <a:p>
            <a:r>
              <a:rPr lang="en-GB" sz="2800" dirty="0" smtClean="0"/>
              <a:t>Where are the strengths in </a:t>
            </a:r>
            <a:r>
              <a:rPr lang="en-GB" sz="2800" dirty="0" smtClean="0"/>
              <a:t>the SPSP principles of a structured response?</a:t>
            </a:r>
            <a:endParaRPr lang="en-GB" sz="2800" dirty="0" smtClean="0"/>
          </a:p>
          <a:p>
            <a:r>
              <a:rPr lang="en-GB" sz="2800" dirty="0" smtClean="0"/>
              <a:t>What steps are bottlenecks that would benefit from further work?</a:t>
            </a:r>
          </a:p>
          <a:p>
            <a:r>
              <a:rPr lang="en-GB" sz="2800" dirty="0" smtClean="0"/>
              <a:t>Identify and prioritise 3 key areas for improvement</a:t>
            </a:r>
          </a:p>
          <a:p>
            <a:endParaRPr lang="en-GB" sz="2800" dirty="0" smtClean="0"/>
          </a:p>
          <a:p>
            <a:endParaRPr lang="en-GB" dirty="0"/>
          </a:p>
        </p:txBody>
      </p:sp>
    </p:spTree>
    <p:extLst>
      <p:ext uri="{BB962C8B-B14F-4D97-AF65-F5344CB8AC3E}">
        <p14:creationId xmlns:p14="http://schemas.microsoft.com/office/powerpoint/2010/main" val="58200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Agenda</a:t>
            </a:r>
            <a:endParaRPr lang="en-GB" sz="2800" dirty="0"/>
          </a:p>
        </p:txBody>
      </p:sp>
      <p:sp>
        <p:nvSpPr>
          <p:cNvPr id="3" name="Content Placeholder 2"/>
          <p:cNvSpPr>
            <a:spLocks noGrp="1"/>
          </p:cNvSpPr>
          <p:nvPr>
            <p:ph sz="quarter" idx="12"/>
          </p:nvPr>
        </p:nvSpPr>
        <p:spPr>
          <a:xfrm>
            <a:off x="400398" y="1239859"/>
            <a:ext cx="8212733" cy="2902650"/>
          </a:xfrm>
        </p:spPr>
        <p:txBody>
          <a:bodyPr/>
          <a:lstStyle/>
          <a:p>
            <a:pPr marL="0" lvl="0" indent="0">
              <a:buClrTx/>
              <a:buNone/>
            </a:pPr>
            <a:endParaRPr lang="en-GB" sz="2600" dirty="0">
              <a:latin typeface="+mn-lt"/>
            </a:endParaRPr>
          </a:p>
          <a:p>
            <a:pPr marL="0" indent="0">
              <a:buNone/>
            </a:pPr>
            <a:endParaRPr lang="en-GB" dirty="0">
              <a:solidFill>
                <a:srgbClr val="FF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000" y="35799"/>
            <a:ext cx="2880000" cy="623127"/>
          </a:xfrm>
          <a:prstGeom prst="rect">
            <a:avLst/>
          </a:prstGeom>
        </p:spPr>
      </p:pic>
      <p:sp>
        <p:nvSpPr>
          <p:cNvPr id="5" name="TextBox 4"/>
          <p:cNvSpPr txBox="1"/>
          <p:nvPr/>
        </p:nvSpPr>
        <p:spPr>
          <a:xfrm>
            <a:off x="400398" y="1239859"/>
            <a:ext cx="7832993" cy="3785652"/>
          </a:xfrm>
          <a:prstGeom prst="rect">
            <a:avLst/>
          </a:prstGeom>
          <a:noFill/>
        </p:spPr>
        <p:txBody>
          <a:bodyPr wrap="square" rtlCol="0">
            <a:spAutoFit/>
          </a:bodyPr>
          <a:lstStyle/>
          <a:p>
            <a:pPr marL="285750" lvl="0" indent="-285750">
              <a:buFont typeface="Arial" panose="020B0604020202020204" pitchFamily="34" charset="0"/>
              <a:buChar char="•"/>
            </a:pPr>
            <a:r>
              <a:rPr lang="en-GB" sz="2400" dirty="0" smtClean="0"/>
              <a:t>09:00 Arrival</a:t>
            </a:r>
          </a:p>
          <a:p>
            <a:pPr marL="285750" lvl="0" indent="-285750">
              <a:buFont typeface="Arial" panose="020B0604020202020204" pitchFamily="34" charset="0"/>
              <a:buChar char="•"/>
            </a:pPr>
            <a:r>
              <a:rPr lang="en-GB" sz="2400" dirty="0" smtClean="0"/>
              <a:t>09:15 Introduction</a:t>
            </a:r>
          </a:p>
          <a:p>
            <a:pPr marL="285750" lvl="0" indent="-285750">
              <a:buFont typeface="Arial" panose="020B0604020202020204" pitchFamily="34" charset="0"/>
              <a:buChar char="•"/>
            </a:pPr>
            <a:r>
              <a:rPr lang="en-GB" sz="2400" dirty="0" smtClean="0"/>
              <a:t>09:25 Exercise objectives and how to play</a:t>
            </a:r>
          </a:p>
          <a:p>
            <a:pPr marL="285750" lvl="0" indent="-285750">
              <a:buFont typeface="Arial" panose="020B0604020202020204" pitchFamily="34" charset="0"/>
              <a:buChar char="•"/>
            </a:pPr>
            <a:r>
              <a:rPr lang="en-GB" sz="2400" dirty="0" smtClean="0"/>
              <a:t>09:30 Table-top </a:t>
            </a:r>
            <a:r>
              <a:rPr lang="en-GB" sz="2400" dirty="0" smtClean="0"/>
              <a:t>exercise</a:t>
            </a:r>
            <a:endParaRPr lang="en-GB" sz="2400" dirty="0" smtClean="0"/>
          </a:p>
          <a:p>
            <a:pPr marL="285750" lvl="0" indent="-285750">
              <a:buFont typeface="Arial" panose="020B0604020202020204" pitchFamily="34" charset="0"/>
              <a:buChar char="•"/>
            </a:pPr>
            <a:r>
              <a:rPr lang="en-GB" sz="2400" dirty="0" smtClean="0"/>
              <a:t>11:00 Coffee break</a:t>
            </a:r>
          </a:p>
          <a:p>
            <a:pPr marL="285750" lvl="0" indent="-285750">
              <a:buFont typeface="Arial" panose="020B0604020202020204" pitchFamily="34" charset="0"/>
              <a:buChar char="•"/>
            </a:pPr>
            <a:r>
              <a:rPr lang="en-GB" sz="2400" dirty="0" smtClean="0"/>
              <a:t>11:15 Debrief</a:t>
            </a:r>
          </a:p>
          <a:p>
            <a:pPr marL="285750" lvl="0" indent="-285750">
              <a:buFont typeface="Arial" panose="020B0604020202020204" pitchFamily="34" charset="0"/>
              <a:buChar char="•"/>
            </a:pPr>
            <a:r>
              <a:rPr lang="en-GB" sz="2400" dirty="0" smtClean="0"/>
              <a:t>11:45 Gaps analysis &amp; action planning</a:t>
            </a:r>
          </a:p>
          <a:p>
            <a:pPr marL="285750" lvl="0" indent="-285750">
              <a:buFont typeface="Arial" panose="020B0604020202020204" pitchFamily="34" charset="0"/>
              <a:buChar char="•"/>
            </a:pPr>
            <a:r>
              <a:rPr lang="en-GB" sz="2400" dirty="0" smtClean="0"/>
              <a:t>12:30 Wrap up and next steps</a:t>
            </a:r>
          </a:p>
          <a:p>
            <a:pPr marL="285750" lvl="0" indent="-285750">
              <a:buFont typeface="Arial" panose="020B0604020202020204" pitchFamily="34" charset="0"/>
              <a:buChar char="•"/>
            </a:pPr>
            <a:r>
              <a:rPr lang="en-GB" sz="2400" dirty="0" smtClean="0"/>
              <a:t>12:45 Closing</a:t>
            </a:r>
          </a:p>
          <a:p>
            <a:pPr marL="285750" lvl="0" indent="-285750">
              <a:buFont typeface="Arial" panose="020B0604020202020204" pitchFamily="34" charset="0"/>
              <a:buChar char="•"/>
            </a:pPr>
            <a:endParaRPr lang="en-GB" sz="2400" dirty="0" smtClean="0"/>
          </a:p>
        </p:txBody>
      </p:sp>
    </p:spTree>
    <p:extLst>
      <p:ext uri="{BB962C8B-B14F-4D97-AF65-F5344CB8AC3E}">
        <p14:creationId xmlns:p14="http://schemas.microsoft.com/office/powerpoint/2010/main" val="40564258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4" name="Content Placeholder 3"/>
          <p:cNvSpPr>
            <a:spLocks noGrp="1"/>
          </p:cNvSpPr>
          <p:nvPr>
            <p:ph sz="quarter" idx="12"/>
          </p:nvPr>
        </p:nvSpPr>
        <p:spPr>
          <a:xfrm>
            <a:off x="179866" y="1099400"/>
            <a:ext cx="8743602" cy="3390900"/>
          </a:xfrm>
        </p:spPr>
        <p:txBody>
          <a:bodyPr/>
          <a:lstStyle/>
          <a:p>
            <a:r>
              <a:rPr lang="en-GB" sz="2800" dirty="0" smtClean="0"/>
              <a:t>Developing </a:t>
            </a:r>
            <a:r>
              <a:rPr lang="en-GB" sz="2800" dirty="0" smtClean="0"/>
              <a:t>action </a:t>
            </a:r>
            <a:r>
              <a:rPr lang="en-GB" sz="2800" dirty="0" smtClean="0"/>
              <a:t>plan</a:t>
            </a:r>
          </a:p>
          <a:p>
            <a:r>
              <a:rPr lang="en-GB" sz="2800" dirty="0" smtClean="0"/>
              <a:t>What learning has the table top exercise produced which would be relevant to feedback to </a:t>
            </a:r>
            <a:endParaRPr lang="en-GB" sz="2800" dirty="0" smtClean="0"/>
          </a:p>
          <a:p>
            <a:pPr lvl="1">
              <a:buFont typeface="Arial" panose="020B0604020202020204" pitchFamily="34" charset="0"/>
              <a:buChar char="•"/>
            </a:pPr>
            <a:r>
              <a:rPr lang="en-GB" sz="2800" dirty="0" smtClean="0"/>
              <a:t>local teams</a:t>
            </a:r>
          </a:p>
          <a:p>
            <a:pPr lvl="1">
              <a:buFont typeface="Arial" panose="020B0604020202020204" pitchFamily="34" charset="0"/>
              <a:buChar char="•"/>
            </a:pPr>
            <a:r>
              <a:rPr lang="en-GB" sz="2800" dirty="0"/>
              <a:t>t</a:t>
            </a:r>
            <a:r>
              <a:rPr lang="en-GB" sz="2800" dirty="0" smtClean="0"/>
              <a:t>he wider health board</a:t>
            </a:r>
          </a:p>
          <a:p>
            <a:pPr lvl="1">
              <a:buFont typeface="Arial" panose="020B0604020202020204" pitchFamily="34" charset="0"/>
              <a:buChar char="•"/>
            </a:pPr>
            <a:r>
              <a:rPr lang="en-GB" sz="2800" dirty="0" smtClean="0"/>
              <a:t>HIS SPSP</a:t>
            </a:r>
            <a:endParaRPr lang="en-GB" sz="2800" dirty="0"/>
          </a:p>
        </p:txBody>
      </p:sp>
    </p:spTree>
    <p:extLst>
      <p:ext uri="{BB962C8B-B14F-4D97-AF65-F5344CB8AC3E}">
        <p14:creationId xmlns:p14="http://schemas.microsoft.com/office/powerpoint/2010/main" val="26989857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Wrap Up and Close</a:t>
            </a:r>
            <a:endParaRPr lang="en-GB" dirty="0"/>
          </a:p>
        </p:txBody>
      </p:sp>
    </p:spTree>
    <p:extLst>
      <p:ext uri="{BB962C8B-B14F-4D97-AF65-F5344CB8AC3E}">
        <p14:creationId xmlns:p14="http://schemas.microsoft.com/office/powerpoint/2010/main" val="3817132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Evaluation</a:t>
            </a:r>
            <a:endParaRPr lang="en-GB" sz="2800" dirty="0"/>
          </a:p>
        </p:txBody>
      </p:sp>
      <p:pic>
        <p:nvPicPr>
          <p:cNvPr id="6" name="Picture 2" descr="A picture containing holding, hand, food&#10;&#10;Description automatically generated">
            <a:extLst>
              <a:ext uri="{FF2B5EF4-FFF2-40B4-BE49-F238E27FC236}">
                <a16:creationId xmlns:a16="http://schemas.microsoft.com/office/drawing/2014/main" id="{209F7AD2-35BC-4DCF-8B1F-5D2A4013D61F}"/>
              </a:ext>
            </a:extLst>
          </p:cNvPr>
          <p:cNvPicPr>
            <a:picLocks noChangeAspect="1"/>
          </p:cNvPicPr>
          <p:nvPr/>
        </p:nvPicPr>
        <p:blipFill>
          <a:blip r:embed="rId3"/>
          <a:stretch>
            <a:fillRect/>
          </a:stretch>
        </p:blipFill>
        <p:spPr>
          <a:xfrm>
            <a:off x="2438960" y="1533603"/>
            <a:ext cx="4599708" cy="2581197"/>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2000" y="159576"/>
            <a:ext cx="2880000" cy="623127"/>
          </a:xfrm>
          <a:prstGeom prst="rect">
            <a:avLst/>
          </a:prstGeom>
        </p:spPr>
      </p:pic>
      <p:sp>
        <p:nvSpPr>
          <p:cNvPr id="3" name="TextBox 2"/>
          <p:cNvSpPr txBox="1"/>
          <p:nvPr/>
        </p:nvSpPr>
        <p:spPr>
          <a:xfrm>
            <a:off x="37622" y="4278862"/>
            <a:ext cx="9028090" cy="646331"/>
          </a:xfrm>
          <a:prstGeom prst="rect">
            <a:avLst/>
          </a:prstGeom>
          <a:noFill/>
        </p:spPr>
        <p:txBody>
          <a:bodyPr wrap="square" rtlCol="0">
            <a:spAutoFit/>
          </a:bodyPr>
          <a:lstStyle/>
          <a:p>
            <a:r>
              <a:rPr lang="en-GB" dirty="0" smtClean="0"/>
              <a:t>The SPSP Acute Adult Team would love your feedback on the Principles of Structured Response and the use of this tool to help us continue to improve it. Email us at </a:t>
            </a:r>
            <a:r>
              <a:rPr lang="en-GB" dirty="0" err="1" smtClean="0">
                <a:hlinkClick r:id="rId5"/>
              </a:rPr>
              <a:t>his.acutecare@nhs.scot</a:t>
            </a:r>
            <a:r>
              <a:rPr lang="en-GB" dirty="0" smtClean="0"/>
              <a:t> </a:t>
            </a:r>
            <a:endParaRPr lang="en-GB" dirty="0"/>
          </a:p>
        </p:txBody>
      </p:sp>
    </p:spTree>
    <p:extLst>
      <p:ext uri="{BB962C8B-B14F-4D97-AF65-F5344CB8AC3E}">
        <p14:creationId xmlns:p14="http://schemas.microsoft.com/office/powerpoint/2010/main" val="1977722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427339" y="1592650"/>
            <a:ext cx="4550475" cy="3390900"/>
          </a:xfrm>
        </p:spPr>
        <p:txBody>
          <a:bodyPr/>
          <a:lstStyle/>
          <a:p>
            <a:pPr marL="0" indent="0">
              <a:buNone/>
            </a:pPr>
            <a:r>
              <a:rPr lang="en-GB" sz="4200" dirty="0">
                <a:solidFill>
                  <a:srgbClr val="008D80"/>
                </a:solidFill>
                <a:latin typeface="Calibri"/>
                <a:cs typeface="+mn-cs"/>
              </a:rPr>
              <a:t>Thank you</a:t>
            </a:r>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1412" y="1505864"/>
            <a:ext cx="3325909" cy="3325909"/>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52905" y="159576"/>
            <a:ext cx="2880000" cy="623127"/>
          </a:xfrm>
          <a:prstGeom prst="rect">
            <a:avLst/>
          </a:prstGeom>
        </p:spPr>
      </p:pic>
    </p:spTree>
    <p:extLst>
      <p:ext uri="{BB962C8B-B14F-4D97-AF65-F5344CB8AC3E}">
        <p14:creationId xmlns:p14="http://schemas.microsoft.com/office/powerpoint/2010/main" val="3183625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2467" y="1016000"/>
            <a:ext cx="8246533" cy="3641725"/>
          </a:xfrm>
        </p:spPr>
        <p:txBody>
          <a:bodyPr/>
          <a:lstStyle/>
          <a:p>
            <a:pPr marL="0" indent="0">
              <a:buNone/>
            </a:pPr>
            <a:r>
              <a:rPr lang="en-GB" sz="2800" dirty="0">
                <a:solidFill>
                  <a:schemeClr val="tx1"/>
                </a:solidFill>
                <a:latin typeface="+mn-lt"/>
              </a:rPr>
              <a:t>“A </a:t>
            </a:r>
            <a:r>
              <a:rPr lang="en-GB" sz="2800" dirty="0" smtClean="0">
                <a:solidFill>
                  <a:schemeClr val="tx1"/>
                </a:solidFill>
                <a:latin typeface="+mn-lt"/>
              </a:rPr>
              <a:t>table-top </a:t>
            </a:r>
            <a:r>
              <a:rPr lang="en-GB" sz="2800" dirty="0">
                <a:solidFill>
                  <a:schemeClr val="tx1"/>
                </a:solidFill>
                <a:latin typeface="+mn-lt"/>
              </a:rPr>
              <a:t>exercise simulates an emergency situation in an informal, stress-free environment” </a:t>
            </a:r>
            <a:r>
              <a:rPr lang="en-GB" sz="1800" dirty="0" smtClean="0">
                <a:solidFill>
                  <a:schemeClr val="tx1"/>
                </a:solidFill>
                <a:latin typeface="+mn-lt"/>
              </a:rPr>
              <a:t>WHO </a:t>
            </a:r>
            <a:r>
              <a:rPr lang="en-GB" sz="1800" dirty="0">
                <a:solidFill>
                  <a:schemeClr val="tx1"/>
                </a:solidFill>
                <a:latin typeface="+mn-lt"/>
              </a:rPr>
              <a:t>(2017) Exercise Manual</a:t>
            </a:r>
          </a:p>
          <a:p>
            <a:pPr marL="0" indent="0">
              <a:buNone/>
            </a:pPr>
            <a:endParaRPr lang="en-GB" dirty="0"/>
          </a:p>
          <a:p>
            <a:pPr>
              <a:buClrTx/>
              <a:buFont typeface="Arial" panose="020B0604020202020204" pitchFamily="34" charset="0"/>
              <a:buChar char="•"/>
            </a:pPr>
            <a:r>
              <a:rPr lang="en-GB" sz="2800" dirty="0" smtClean="0">
                <a:solidFill>
                  <a:schemeClr val="tx1"/>
                </a:solidFill>
                <a:latin typeface="+mn-lt"/>
              </a:rPr>
              <a:t>A table-top exercise is a facilitated discussion that uses an unfolding clinical case, together with a series of questions, to generate discussion aimed at identifying and solving problems, and to refine existing approaches.</a:t>
            </a:r>
          </a:p>
          <a:p>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38782" y="35799"/>
            <a:ext cx="2880000" cy="623127"/>
          </a:xfrm>
          <a:prstGeom prst="rect">
            <a:avLst/>
          </a:prstGeom>
        </p:spPr>
      </p:pic>
      <p:sp>
        <p:nvSpPr>
          <p:cNvPr id="5" name="Title 4"/>
          <p:cNvSpPr>
            <a:spLocks noGrp="1"/>
          </p:cNvSpPr>
          <p:nvPr>
            <p:ph type="title"/>
          </p:nvPr>
        </p:nvSpPr>
        <p:spPr/>
        <p:txBody>
          <a:bodyPr/>
          <a:lstStyle/>
          <a:p>
            <a:r>
              <a:rPr lang="en-GB" sz="2800" dirty="0" smtClean="0"/>
              <a:t>What is a table-top exercise?</a:t>
            </a:r>
            <a:endParaRPr lang="en-GB" sz="2800" dirty="0"/>
          </a:p>
        </p:txBody>
      </p:sp>
    </p:spTree>
    <p:extLst>
      <p:ext uri="{BB962C8B-B14F-4D97-AF65-F5344CB8AC3E}">
        <p14:creationId xmlns:p14="http://schemas.microsoft.com/office/powerpoint/2010/main" val="149208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Aim </a:t>
            </a:r>
            <a:r>
              <a:rPr lang="en-GB" sz="2800" dirty="0"/>
              <a:t>of the session</a:t>
            </a:r>
          </a:p>
        </p:txBody>
      </p:sp>
      <p:sp>
        <p:nvSpPr>
          <p:cNvPr id="3" name="Content Placeholder 2"/>
          <p:cNvSpPr>
            <a:spLocks noGrp="1"/>
          </p:cNvSpPr>
          <p:nvPr>
            <p:ph sz="quarter" idx="12"/>
          </p:nvPr>
        </p:nvSpPr>
        <p:spPr>
          <a:xfrm>
            <a:off x="400398" y="1239859"/>
            <a:ext cx="8212733" cy="2902650"/>
          </a:xfrm>
        </p:spPr>
        <p:txBody>
          <a:bodyPr/>
          <a:lstStyle/>
          <a:p>
            <a:pPr marL="0" lvl="0" indent="0">
              <a:buClrTx/>
              <a:buNone/>
            </a:pPr>
            <a:endParaRPr lang="en-GB" sz="2600" dirty="0">
              <a:latin typeface="+mn-lt"/>
            </a:endParaRPr>
          </a:p>
          <a:p>
            <a:pPr marL="0" indent="0">
              <a:buNone/>
            </a:pPr>
            <a:endParaRPr lang="en-GB" dirty="0">
              <a:solidFill>
                <a:srgbClr val="FF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000" y="35799"/>
            <a:ext cx="2880000" cy="623127"/>
          </a:xfrm>
          <a:prstGeom prst="rect">
            <a:avLst/>
          </a:prstGeom>
        </p:spPr>
      </p:pic>
      <p:sp>
        <p:nvSpPr>
          <p:cNvPr id="5" name="TextBox 4"/>
          <p:cNvSpPr txBox="1"/>
          <p:nvPr/>
        </p:nvSpPr>
        <p:spPr>
          <a:xfrm>
            <a:off x="400398" y="1517984"/>
            <a:ext cx="7832993" cy="1815882"/>
          </a:xfrm>
          <a:prstGeom prst="rect">
            <a:avLst/>
          </a:prstGeom>
          <a:noFill/>
        </p:spPr>
        <p:txBody>
          <a:bodyPr wrap="square" rtlCol="0">
            <a:spAutoFit/>
          </a:bodyPr>
          <a:lstStyle/>
          <a:p>
            <a:pPr marL="285750" lvl="0" indent="-285750">
              <a:buFont typeface="Arial" panose="020B0604020202020204" pitchFamily="34" charset="0"/>
              <a:buChar char="•"/>
            </a:pPr>
            <a:r>
              <a:rPr lang="en-GB" sz="2800" dirty="0" smtClean="0"/>
              <a:t>Through facilitated discussion the exercise aims to assist teams to understand their current response to the deteriorating patient and identify areas for improvement</a:t>
            </a:r>
            <a:r>
              <a:rPr lang="en-GB" sz="2400" dirty="0" smtClean="0"/>
              <a:t>.</a:t>
            </a:r>
          </a:p>
        </p:txBody>
      </p:sp>
    </p:spTree>
    <p:extLst>
      <p:ext uri="{BB962C8B-B14F-4D97-AF65-F5344CB8AC3E}">
        <p14:creationId xmlns:p14="http://schemas.microsoft.com/office/powerpoint/2010/main" val="2651523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Session objectives</a:t>
            </a:r>
            <a:endParaRPr lang="en-GB" sz="2800" dirty="0"/>
          </a:p>
        </p:txBody>
      </p:sp>
      <p:sp>
        <p:nvSpPr>
          <p:cNvPr id="3" name="Content Placeholder 2"/>
          <p:cNvSpPr>
            <a:spLocks noGrp="1"/>
          </p:cNvSpPr>
          <p:nvPr>
            <p:ph sz="quarter" idx="12"/>
          </p:nvPr>
        </p:nvSpPr>
        <p:spPr>
          <a:xfrm>
            <a:off x="400398" y="1239859"/>
            <a:ext cx="8212733" cy="2902650"/>
          </a:xfrm>
        </p:spPr>
        <p:txBody>
          <a:bodyPr/>
          <a:lstStyle/>
          <a:p>
            <a:pPr marL="0" lvl="0" indent="0">
              <a:buClrTx/>
              <a:buNone/>
            </a:pPr>
            <a:endParaRPr lang="en-GB" sz="2600" dirty="0">
              <a:latin typeface="+mn-lt"/>
            </a:endParaRPr>
          </a:p>
          <a:p>
            <a:pPr marL="0" indent="0">
              <a:buNone/>
            </a:pPr>
            <a:endParaRPr lang="en-GB" dirty="0">
              <a:solidFill>
                <a:srgbClr val="FF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000" y="35799"/>
            <a:ext cx="2880000" cy="623127"/>
          </a:xfrm>
          <a:prstGeom prst="rect">
            <a:avLst/>
          </a:prstGeom>
        </p:spPr>
      </p:pic>
      <p:sp>
        <p:nvSpPr>
          <p:cNvPr id="5" name="TextBox 4"/>
          <p:cNvSpPr txBox="1"/>
          <p:nvPr/>
        </p:nvSpPr>
        <p:spPr>
          <a:xfrm>
            <a:off x="358101" y="1068530"/>
            <a:ext cx="8297326" cy="2585323"/>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Review current </a:t>
            </a:r>
            <a:r>
              <a:rPr lang="en-GB" sz="2400" dirty="0"/>
              <a:t>processes for </a:t>
            </a:r>
            <a:r>
              <a:rPr lang="en-GB" sz="2400" dirty="0" smtClean="0"/>
              <a:t>responding to </a:t>
            </a:r>
            <a:r>
              <a:rPr lang="en-GB" sz="2400" dirty="0"/>
              <a:t>the deteriorating </a:t>
            </a:r>
            <a:r>
              <a:rPr lang="en-GB" sz="2400" dirty="0" smtClean="0"/>
              <a:t>patient.</a:t>
            </a:r>
            <a:endParaRPr lang="en-GB" sz="2400" dirty="0"/>
          </a:p>
          <a:p>
            <a:pPr marL="285750" indent="-285750">
              <a:buFont typeface="Arial" panose="020B0604020202020204" pitchFamily="34" charset="0"/>
              <a:buChar char="•"/>
            </a:pPr>
            <a:r>
              <a:rPr lang="en-GB" sz="2400" dirty="0" smtClean="0"/>
              <a:t>Test principles of a structured response to the deteriorating patient, alongside current approaches.</a:t>
            </a:r>
            <a:endParaRPr lang="en-GB" sz="2400" dirty="0"/>
          </a:p>
          <a:p>
            <a:pPr marL="285750" indent="-285750">
              <a:buFont typeface="Arial" panose="020B0604020202020204" pitchFamily="34" charset="0"/>
              <a:buChar char="•"/>
            </a:pPr>
            <a:r>
              <a:rPr lang="en-GB" sz="2400" dirty="0" smtClean="0"/>
              <a:t>Identify key successes and challenges </a:t>
            </a:r>
            <a:r>
              <a:rPr lang="en-GB" sz="2400" dirty="0"/>
              <a:t>in </a:t>
            </a:r>
            <a:r>
              <a:rPr lang="en-GB" sz="2400" dirty="0" smtClean="0"/>
              <a:t>the process of responding </a:t>
            </a:r>
            <a:r>
              <a:rPr lang="en-GB" sz="2400" dirty="0"/>
              <a:t>to the deteriorating </a:t>
            </a:r>
            <a:r>
              <a:rPr lang="en-GB" sz="2400" dirty="0" smtClean="0"/>
              <a:t>patient.</a:t>
            </a:r>
            <a:endParaRPr lang="en-GB" sz="2400" dirty="0"/>
          </a:p>
          <a:p>
            <a:endParaRPr lang="en-GB" dirty="0"/>
          </a:p>
        </p:txBody>
      </p:sp>
    </p:spTree>
    <p:extLst>
      <p:ext uri="{BB962C8B-B14F-4D97-AF65-F5344CB8AC3E}">
        <p14:creationId xmlns:p14="http://schemas.microsoft.com/office/powerpoint/2010/main" val="1619846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865" y="276653"/>
            <a:ext cx="8302539" cy="375571"/>
          </a:xfrm>
        </p:spPr>
        <p:txBody>
          <a:bodyPr/>
          <a:lstStyle/>
          <a:p>
            <a:r>
              <a:rPr lang="en-GB" sz="2800" dirty="0" smtClean="0"/>
              <a:t>Roles during the Table-top Exercise</a:t>
            </a:r>
            <a:endParaRPr lang="en-GB" sz="2800" dirty="0"/>
          </a:p>
        </p:txBody>
      </p:sp>
      <p:sp>
        <p:nvSpPr>
          <p:cNvPr id="3" name="Content Placeholder 2"/>
          <p:cNvSpPr>
            <a:spLocks noGrp="1"/>
          </p:cNvSpPr>
          <p:nvPr>
            <p:ph sz="quarter" idx="12"/>
          </p:nvPr>
        </p:nvSpPr>
        <p:spPr>
          <a:xfrm>
            <a:off x="538944" y="1516207"/>
            <a:ext cx="7582314" cy="3062720"/>
          </a:xfrm>
        </p:spPr>
        <p:txBody>
          <a:bodyPr/>
          <a:lstStyle/>
          <a:p>
            <a:pPr>
              <a:buClrTx/>
              <a:buFont typeface="Arial" panose="020B0604020202020204" pitchFamily="34" charset="0"/>
              <a:buChar char="•"/>
            </a:pPr>
            <a:endParaRPr lang="en-GB" sz="1200" dirty="0"/>
          </a:p>
          <a:p>
            <a:endParaRPr lang="en-GB" dirty="0">
              <a:solidFill>
                <a:srgbClr val="FF000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3210" y="152876"/>
            <a:ext cx="2880000" cy="623127"/>
          </a:xfrm>
          <a:prstGeom prst="rect">
            <a:avLst/>
          </a:prstGeom>
        </p:spPr>
      </p:pic>
      <p:pic>
        <p:nvPicPr>
          <p:cNvPr id="7" name="Picture 6"/>
          <p:cNvPicPr>
            <a:picLocks noChangeAspect="1"/>
          </p:cNvPicPr>
          <p:nvPr/>
        </p:nvPicPr>
        <p:blipFill rotWithShape="1">
          <a:blip r:embed="rId4"/>
          <a:srcRect l="25726" t="22419" r="54838" b="15072"/>
          <a:stretch/>
        </p:blipFill>
        <p:spPr>
          <a:xfrm>
            <a:off x="6732501" y="1847119"/>
            <a:ext cx="1969653" cy="1781678"/>
          </a:xfrm>
          <a:prstGeom prst="rect">
            <a:avLst/>
          </a:prstGeom>
        </p:spPr>
      </p:pic>
      <p:sp>
        <p:nvSpPr>
          <p:cNvPr id="8" name="TextBox 7"/>
          <p:cNvSpPr txBox="1"/>
          <p:nvPr/>
        </p:nvSpPr>
        <p:spPr>
          <a:xfrm>
            <a:off x="400398" y="1128197"/>
            <a:ext cx="6235700" cy="3046988"/>
          </a:xfrm>
          <a:prstGeom prst="rect">
            <a:avLst/>
          </a:prstGeom>
          <a:noFill/>
        </p:spPr>
        <p:txBody>
          <a:bodyPr wrap="square" rtlCol="0">
            <a:spAutoFit/>
          </a:bodyPr>
          <a:lstStyle/>
          <a:p>
            <a:r>
              <a:rPr lang="en-GB" sz="2400" dirty="0" smtClean="0"/>
              <a:t>Facilitator: </a:t>
            </a:r>
            <a:r>
              <a:rPr lang="en-GB" sz="2400" i="1" dirty="0" smtClean="0"/>
              <a:t>insert name(s)</a:t>
            </a:r>
          </a:p>
          <a:p>
            <a:r>
              <a:rPr lang="en-GB" sz="2400" dirty="0" smtClean="0"/>
              <a:t>Evaluator: </a:t>
            </a:r>
          </a:p>
          <a:p>
            <a:r>
              <a:rPr lang="en-GB" sz="2400" dirty="0" smtClean="0"/>
              <a:t>Clinical Team:</a:t>
            </a:r>
          </a:p>
          <a:p>
            <a:pPr marL="342900" indent="-342900">
              <a:buFontTx/>
              <a:buChar char="-"/>
            </a:pPr>
            <a:r>
              <a:rPr lang="en-GB" sz="2400" dirty="0" smtClean="0"/>
              <a:t>Medicine:</a:t>
            </a:r>
          </a:p>
          <a:p>
            <a:pPr marL="342900" indent="-342900">
              <a:buFontTx/>
              <a:buChar char="-"/>
            </a:pPr>
            <a:r>
              <a:rPr lang="en-GB" sz="2400" dirty="0" smtClean="0"/>
              <a:t>Nursing:</a:t>
            </a:r>
          </a:p>
          <a:p>
            <a:pPr marL="342900" indent="-342900">
              <a:buFontTx/>
              <a:buChar char="-"/>
            </a:pPr>
            <a:r>
              <a:rPr lang="en-GB" sz="2400" dirty="0" smtClean="0"/>
              <a:t>Resuscitation Officers:</a:t>
            </a:r>
          </a:p>
          <a:p>
            <a:pPr marL="342900" indent="-342900">
              <a:buFontTx/>
              <a:buChar char="-"/>
            </a:pPr>
            <a:r>
              <a:rPr lang="en-GB" sz="2400" dirty="0" smtClean="0"/>
              <a:t>Allied Health Professionals:</a:t>
            </a:r>
          </a:p>
          <a:p>
            <a:r>
              <a:rPr lang="en-GB" sz="2400" dirty="0" smtClean="0"/>
              <a:t>Observer(s):</a:t>
            </a:r>
          </a:p>
        </p:txBody>
      </p:sp>
    </p:spTree>
    <p:extLst>
      <p:ext uri="{BB962C8B-B14F-4D97-AF65-F5344CB8AC3E}">
        <p14:creationId xmlns:p14="http://schemas.microsoft.com/office/powerpoint/2010/main" val="3995778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399" y="283355"/>
            <a:ext cx="4694116" cy="375571"/>
          </a:xfrm>
        </p:spPr>
        <p:txBody>
          <a:bodyPr/>
          <a:lstStyle/>
          <a:p>
            <a:r>
              <a:rPr lang="en-GB" sz="2800" dirty="0" smtClean="0"/>
              <a:t>Rules of the </a:t>
            </a:r>
            <a:r>
              <a:rPr lang="en-GB" sz="2800" dirty="0" err="1" smtClean="0"/>
              <a:t>Tabletop</a:t>
            </a:r>
            <a:r>
              <a:rPr lang="en-GB" sz="2800" dirty="0" smtClean="0"/>
              <a:t> </a:t>
            </a:r>
            <a:r>
              <a:rPr lang="en-GB" sz="2800" dirty="0" smtClean="0"/>
              <a:t>Exercise</a:t>
            </a:r>
            <a:endParaRPr lang="en-GB" sz="28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3210" y="152876"/>
            <a:ext cx="2880000" cy="623127"/>
          </a:xfrm>
          <a:prstGeom prst="rect">
            <a:avLst/>
          </a:prstGeom>
        </p:spPr>
      </p:pic>
      <p:sp>
        <p:nvSpPr>
          <p:cNvPr id="7" name="TextBox 6"/>
          <p:cNvSpPr txBox="1"/>
          <p:nvPr/>
        </p:nvSpPr>
        <p:spPr>
          <a:xfrm>
            <a:off x="316800" y="1107395"/>
            <a:ext cx="8488800" cy="2677656"/>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This is not a test </a:t>
            </a:r>
          </a:p>
          <a:p>
            <a:pPr marL="342900" indent="-342900">
              <a:buFont typeface="Arial" panose="020B0604020202020204" pitchFamily="34" charset="0"/>
              <a:buChar char="•"/>
            </a:pPr>
            <a:r>
              <a:rPr lang="en-GB" sz="2800" dirty="0" smtClean="0"/>
              <a:t>Respond as you would in real life and allow others to do likewise</a:t>
            </a:r>
          </a:p>
          <a:p>
            <a:pPr marL="342900" indent="-342900">
              <a:buFont typeface="Arial" panose="020B0604020202020204" pitchFamily="34" charset="0"/>
              <a:buChar char="•"/>
            </a:pPr>
            <a:r>
              <a:rPr lang="en-GB" sz="2800" dirty="0" smtClean="0"/>
              <a:t>Safe and closed exercise – not to be shared beyond the room</a:t>
            </a:r>
          </a:p>
          <a:p>
            <a:pPr marL="342900" indent="-342900">
              <a:buFont typeface="Arial" panose="020B0604020202020204" pitchFamily="34" charset="0"/>
              <a:buChar char="•"/>
            </a:pPr>
            <a:r>
              <a:rPr lang="en-GB" sz="2800" dirty="0" smtClean="0"/>
              <a:t>Focus on ideas for change</a:t>
            </a:r>
            <a:endParaRPr lang="en-GB" sz="2400" dirty="0"/>
          </a:p>
        </p:txBody>
      </p:sp>
    </p:spTree>
    <p:extLst>
      <p:ext uri="{BB962C8B-B14F-4D97-AF65-F5344CB8AC3E}">
        <p14:creationId xmlns:p14="http://schemas.microsoft.com/office/powerpoint/2010/main" val="1565816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046" y="191694"/>
            <a:ext cx="8302539" cy="375571"/>
          </a:xfrm>
        </p:spPr>
        <p:txBody>
          <a:bodyPr/>
          <a:lstStyle/>
          <a:p>
            <a:r>
              <a:rPr lang="en-GB" sz="2800" dirty="0" smtClean="0"/>
              <a:t>Structure of the </a:t>
            </a:r>
            <a:r>
              <a:rPr lang="en-GB" sz="2800" dirty="0"/>
              <a:t>t</a:t>
            </a:r>
            <a:r>
              <a:rPr lang="en-GB" sz="2800" dirty="0" smtClean="0"/>
              <a:t>able-top exercise</a:t>
            </a:r>
            <a:endParaRPr lang="en-GB" sz="28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3210" y="152876"/>
            <a:ext cx="2880000" cy="623127"/>
          </a:xfrm>
          <a:prstGeom prst="rect">
            <a:avLst/>
          </a:prstGeom>
        </p:spPr>
      </p:pic>
      <p:sp>
        <p:nvSpPr>
          <p:cNvPr id="6" name="Freeform: Shape 58">
            <a:extLst>
              <a:ext uri="{FF2B5EF4-FFF2-40B4-BE49-F238E27FC236}">
                <a16:creationId xmlns:a16="http://schemas.microsoft.com/office/drawing/2014/main" id="{AD6BAAF1-1B8D-B04F-9530-1FF36204CA6A}"/>
              </a:ext>
            </a:extLst>
          </p:cNvPr>
          <p:cNvSpPr/>
          <p:nvPr/>
        </p:nvSpPr>
        <p:spPr>
          <a:xfrm>
            <a:off x="71382" y="4209499"/>
            <a:ext cx="1946210" cy="886712"/>
          </a:xfrm>
          <a:custGeom>
            <a:avLst/>
            <a:gdLst>
              <a:gd name="connsiteX0" fmla="*/ 0 w 2747451"/>
              <a:gd name="connsiteY0" fmla="*/ 0 h 1098980"/>
              <a:gd name="connsiteX1" fmla="*/ 2197961 w 2747451"/>
              <a:gd name="connsiteY1" fmla="*/ 0 h 1098980"/>
              <a:gd name="connsiteX2" fmla="*/ 2747451 w 2747451"/>
              <a:gd name="connsiteY2" fmla="*/ 549490 h 1098980"/>
              <a:gd name="connsiteX3" fmla="*/ 2197961 w 2747451"/>
              <a:gd name="connsiteY3" fmla="*/ 1098980 h 1098980"/>
              <a:gd name="connsiteX4" fmla="*/ 0 w 2747451"/>
              <a:gd name="connsiteY4" fmla="*/ 1098980 h 1098980"/>
              <a:gd name="connsiteX5" fmla="*/ 0 w 2747451"/>
              <a:gd name="connsiteY5" fmla="*/ 0 h 109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47451" h="1098980">
                <a:moveTo>
                  <a:pt x="0" y="0"/>
                </a:moveTo>
                <a:lnTo>
                  <a:pt x="2197961" y="0"/>
                </a:lnTo>
                <a:lnTo>
                  <a:pt x="2747451" y="549490"/>
                </a:lnTo>
                <a:lnTo>
                  <a:pt x="2197961" y="1098980"/>
                </a:lnTo>
                <a:lnTo>
                  <a:pt x="0" y="109898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8016" tIns="64008" rIns="306749" bIns="64008"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1066800">
              <a:lnSpc>
                <a:spcPct val="90000"/>
              </a:lnSpc>
              <a:spcBef>
                <a:spcPct val="0"/>
              </a:spcBef>
              <a:spcAft>
                <a:spcPct val="35000"/>
              </a:spcAft>
              <a:buNone/>
            </a:pPr>
            <a:r>
              <a:rPr lang="en-US" sz="2000" b="1" kern="1200" dirty="0" smtClean="0"/>
              <a:t>Debrief</a:t>
            </a:r>
            <a:endParaRPr lang="en-US" sz="2000" b="1" kern="1200" dirty="0"/>
          </a:p>
        </p:txBody>
      </p:sp>
      <p:sp>
        <p:nvSpPr>
          <p:cNvPr id="7" name="Rectangle 6">
            <a:extLst>
              <a:ext uri="{FF2B5EF4-FFF2-40B4-BE49-F238E27FC236}">
                <a16:creationId xmlns:a16="http://schemas.microsoft.com/office/drawing/2014/main" id="{67744F97-E788-4F04-8EA4-6A6ED13C2739}"/>
              </a:ext>
            </a:extLst>
          </p:cNvPr>
          <p:cNvSpPr/>
          <p:nvPr/>
        </p:nvSpPr>
        <p:spPr>
          <a:xfrm>
            <a:off x="6023210" y="863683"/>
            <a:ext cx="3120791" cy="4279817"/>
          </a:xfrm>
          <a:prstGeom prst="rect">
            <a:avLst/>
          </a:prstGeom>
          <a:solidFill>
            <a:schemeClr val="tx2"/>
          </a:solidFill>
        </p:spPr>
        <p:txBody>
          <a:bodyPr wrap="square">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FFFFFF"/>
              </a:buClr>
              <a:buSzPts val="2400"/>
            </a:pPr>
            <a:r>
              <a:rPr lang="en-US" sz="2400" dirty="0" smtClean="0">
                <a:solidFill>
                  <a:srgbClr val="FFFFFF"/>
                </a:solidFill>
                <a:ea typeface="Arial"/>
                <a:cs typeface="Arial"/>
                <a:sym typeface="Arial"/>
              </a:rPr>
              <a:t>This </a:t>
            </a:r>
            <a:r>
              <a:rPr lang="en-US" sz="2400" dirty="0" err="1" smtClean="0">
                <a:solidFill>
                  <a:srgbClr val="FFFFFF"/>
                </a:solidFill>
                <a:ea typeface="Arial"/>
                <a:cs typeface="Arial"/>
                <a:sym typeface="Arial"/>
              </a:rPr>
              <a:t>exercis</a:t>
            </a:r>
            <a:r>
              <a:rPr lang="en-US" sz="2400" dirty="0" smtClean="0">
                <a:solidFill>
                  <a:srgbClr val="FFFFFF"/>
                </a:solidFill>
                <a:ea typeface="Arial"/>
                <a:cs typeface="Arial"/>
                <a:sym typeface="Arial"/>
              </a:rPr>
              <a:t> </a:t>
            </a:r>
            <a:r>
              <a:rPr lang="en-US" sz="2400" dirty="0">
                <a:solidFill>
                  <a:srgbClr val="FFFFFF"/>
                </a:solidFill>
                <a:ea typeface="Arial"/>
                <a:cs typeface="Arial"/>
                <a:sym typeface="Arial"/>
              </a:rPr>
              <a:t>will help guide you through a series of discussions focused on </a:t>
            </a:r>
            <a:r>
              <a:rPr lang="en-US" sz="2400" dirty="0" smtClean="0">
                <a:solidFill>
                  <a:srgbClr val="FFFFFF"/>
                </a:solidFill>
                <a:ea typeface="Arial"/>
                <a:cs typeface="Arial"/>
                <a:sym typeface="Arial"/>
              </a:rPr>
              <a:t>responding to the deteriorating patient</a:t>
            </a:r>
            <a:endParaRPr lang="en-US" sz="1400" dirty="0">
              <a:solidFill>
                <a:srgbClr val="000000"/>
              </a:solidFill>
              <a:ea typeface="Arial"/>
              <a:cs typeface="Arial"/>
              <a:sym typeface="Arial"/>
            </a:endParaRPr>
          </a:p>
          <a:p>
            <a:pPr lvl="0" algn="ctr">
              <a:buClr>
                <a:srgbClr val="FFFFFF"/>
              </a:buClr>
              <a:buSzPts val="3600"/>
            </a:pPr>
            <a:r>
              <a:rPr lang="en-US" sz="2800" b="1" dirty="0" smtClean="0">
                <a:solidFill>
                  <a:srgbClr val="FFFFFF"/>
                </a:solidFill>
                <a:ea typeface="Arial"/>
                <a:cs typeface="Arial"/>
                <a:sym typeface="Arial"/>
              </a:rPr>
              <a:t>We </a:t>
            </a:r>
            <a:r>
              <a:rPr lang="en-US" sz="2800" b="1" dirty="0">
                <a:solidFill>
                  <a:srgbClr val="FFFFFF"/>
                </a:solidFill>
                <a:ea typeface="Arial"/>
                <a:cs typeface="Arial"/>
                <a:sym typeface="Arial"/>
              </a:rPr>
              <a:t>are all</a:t>
            </a:r>
            <a:endParaRPr lang="en-US" sz="2800" dirty="0">
              <a:solidFill>
                <a:srgbClr val="000000"/>
              </a:solidFill>
              <a:ea typeface="Arial"/>
              <a:cs typeface="Arial"/>
              <a:sym typeface="Arial"/>
            </a:endParaRPr>
          </a:p>
          <a:p>
            <a:pPr lvl="0" algn="ctr">
              <a:buClr>
                <a:srgbClr val="FFFFFF"/>
              </a:buClr>
              <a:buSzPts val="3600"/>
            </a:pPr>
            <a:r>
              <a:rPr lang="en-US" sz="2800" b="1" dirty="0">
                <a:solidFill>
                  <a:srgbClr val="FFFFFF"/>
                </a:solidFill>
                <a:ea typeface="Arial"/>
                <a:cs typeface="Arial"/>
                <a:sym typeface="Arial"/>
              </a:rPr>
              <a:t>here to learn</a:t>
            </a:r>
            <a:endParaRPr lang="en-US" sz="2800" dirty="0"/>
          </a:p>
        </p:txBody>
      </p:sp>
      <p:sp>
        <p:nvSpPr>
          <p:cNvPr id="9" name="Freeform: Shape 60">
            <a:extLst>
              <a:ext uri="{FF2B5EF4-FFF2-40B4-BE49-F238E27FC236}">
                <a16:creationId xmlns:a16="http://schemas.microsoft.com/office/drawing/2014/main" id="{814E41E1-4D96-094B-AA6C-E6F35C6067F3}"/>
              </a:ext>
            </a:extLst>
          </p:cNvPr>
          <p:cNvSpPr/>
          <p:nvPr/>
        </p:nvSpPr>
        <p:spPr>
          <a:xfrm>
            <a:off x="1785385" y="4221177"/>
            <a:ext cx="2235015" cy="886712"/>
          </a:xfrm>
          <a:custGeom>
            <a:avLst/>
            <a:gdLst>
              <a:gd name="connsiteX0" fmla="*/ 0 w 2747451"/>
              <a:gd name="connsiteY0" fmla="*/ 0 h 1098980"/>
              <a:gd name="connsiteX1" fmla="*/ 2197961 w 2747451"/>
              <a:gd name="connsiteY1" fmla="*/ 0 h 1098980"/>
              <a:gd name="connsiteX2" fmla="*/ 2747451 w 2747451"/>
              <a:gd name="connsiteY2" fmla="*/ 549490 h 1098980"/>
              <a:gd name="connsiteX3" fmla="*/ 2197961 w 2747451"/>
              <a:gd name="connsiteY3" fmla="*/ 1098980 h 1098980"/>
              <a:gd name="connsiteX4" fmla="*/ 0 w 2747451"/>
              <a:gd name="connsiteY4" fmla="*/ 1098980 h 1098980"/>
              <a:gd name="connsiteX5" fmla="*/ 549490 w 2747451"/>
              <a:gd name="connsiteY5" fmla="*/ 549490 h 1098980"/>
              <a:gd name="connsiteX6" fmla="*/ 0 w 2747451"/>
              <a:gd name="connsiteY6" fmla="*/ 0 h 109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47451" h="1098980">
                <a:moveTo>
                  <a:pt x="0" y="0"/>
                </a:moveTo>
                <a:lnTo>
                  <a:pt x="2197961" y="0"/>
                </a:lnTo>
                <a:lnTo>
                  <a:pt x="2747451" y="549490"/>
                </a:lnTo>
                <a:lnTo>
                  <a:pt x="2197961" y="1098980"/>
                </a:lnTo>
                <a:lnTo>
                  <a:pt x="0" y="1098980"/>
                </a:lnTo>
                <a:lnTo>
                  <a:pt x="549490" y="54949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645502" tIns="64008" rIns="581494" bIns="64008"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1066800">
              <a:lnSpc>
                <a:spcPct val="90000"/>
              </a:lnSpc>
              <a:spcBef>
                <a:spcPct val="0"/>
              </a:spcBef>
              <a:spcAft>
                <a:spcPct val="35000"/>
              </a:spcAft>
              <a:buNone/>
            </a:pPr>
            <a:r>
              <a:rPr lang="en-US" sz="2000" b="1" kern="1200" dirty="0"/>
              <a:t>Action Planning</a:t>
            </a:r>
          </a:p>
        </p:txBody>
      </p:sp>
      <p:sp>
        <p:nvSpPr>
          <p:cNvPr id="70" name="Freeform: Shape 11">
            <a:extLst>
              <a:ext uri="{FF2B5EF4-FFF2-40B4-BE49-F238E27FC236}">
                <a16:creationId xmlns:a16="http://schemas.microsoft.com/office/drawing/2014/main" id="{DF23B482-7284-3B49-856D-432C8DC65B8E}"/>
              </a:ext>
            </a:extLst>
          </p:cNvPr>
          <p:cNvSpPr/>
          <p:nvPr/>
        </p:nvSpPr>
        <p:spPr>
          <a:xfrm>
            <a:off x="625890" y="2625262"/>
            <a:ext cx="1534696" cy="1534898"/>
          </a:xfrm>
          <a:custGeom>
            <a:avLst/>
            <a:gdLst>
              <a:gd name="connsiteX0" fmla="*/ 0 w 645166"/>
              <a:gd name="connsiteY0" fmla="*/ 322626 h 645251"/>
              <a:gd name="connsiteX1" fmla="*/ 322583 w 645166"/>
              <a:gd name="connsiteY1" fmla="*/ 0 h 645251"/>
              <a:gd name="connsiteX2" fmla="*/ 645166 w 645166"/>
              <a:gd name="connsiteY2" fmla="*/ 322626 h 645251"/>
              <a:gd name="connsiteX3" fmla="*/ 322583 w 645166"/>
              <a:gd name="connsiteY3" fmla="*/ 645252 h 645251"/>
              <a:gd name="connsiteX4" fmla="*/ 0 w 645166"/>
              <a:gd name="connsiteY4" fmla="*/ 322626 h 645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166" h="645251">
                <a:moveTo>
                  <a:pt x="0" y="322626"/>
                </a:moveTo>
                <a:cubicBezTo>
                  <a:pt x="0" y="144445"/>
                  <a:pt x="144425" y="0"/>
                  <a:pt x="322583" y="0"/>
                </a:cubicBezTo>
                <a:cubicBezTo>
                  <a:pt x="500741" y="0"/>
                  <a:pt x="645166" y="144445"/>
                  <a:pt x="645166" y="322626"/>
                </a:cubicBezTo>
                <a:cubicBezTo>
                  <a:pt x="645166" y="500807"/>
                  <a:pt x="500741" y="645252"/>
                  <a:pt x="322583" y="645252"/>
                </a:cubicBezTo>
                <a:cubicBezTo>
                  <a:pt x="144425" y="645252"/>
                  <a:pt x="0" y="500807"/>
                  <a:pt x="0" y="322626"/>
                </a:cubicBez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1284" tIns="101086" rIns="100488" bIns="10108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0" lvl="0" indent="0" algn="ctr" defTabSz="311150">
              <a:lnSpc>
                <a:spcPct val="90000"/>
              </a:lnSpc>
              <a:spcBef>
                <a:spcPct val="0"/>
              </a:spcBef>
              <a:spcAft>
                <a:spcPct val="35000"/>
              </a:spcAft>
              <a:buNone/>
            </a:pPr>
            <a:r>
              <a:rPr lang="en-US" sz="2000" kern="1200" dirty="0"/>
              <a:t>Questions &amp; </a:t>
            </a:r>
            <a:r>
              <a:rPr lang="en-US" sz="2000" kern="1200" dirty="0" smtClean="0"/>
              <a:t>Discussion</a:t>
            </a:r>
            <a:endParaRPr lang="en-US" sz="2000" kern="1200" dirty="0"/>
          </a:p>
        </p:txBody>
      </p:sp>
      <p:grpSp>
        <p:nvGrpSpPr>
          <p:cNvPr id="74" name="Group 73">
            <a:extLst>
              <a:ext uri="{FF2B5EF4-FFF2-40B4-BE49-F238E27FC236}">
                <a16:creationId xmlns:a16="http://schemas.microsoft.com/office/drawing/2014/main" id="{35098FDA-24BE-D842-9BE0-F065FAA12BA0}"/>
              </a:ext>
            </a:extLst>
          </p:cNvPr>
          <p:cNvGrpSpPr/>
          <p:nvPr/>
        </p:nvGrpSpPr>
        <p:grpSpPr>
          <a:xfrm>
            <a:off x="2384443" y="695297"/>
            <a:ext cx="1644635" cy="1644635"/>
            <a:chOff x="1849662" y="787205"/>
            <a:chExt cx="1644635" cy="1644635"/>
          </a:xfrm>
        </p:grpSpPr>
        <p:sp>
          <p:nvSpPr>
            <p:cNvPr id="75" name="Teardrop 74">
              <a:extLst>
                <a:ext uri="{FF2B5EF4-FFF2-40B4-BE49-F238E27FC236}">
                  <a16:creationId xmlns:a16="http://schemas.microsoft.com/office/drawing/2014/main" id="{1AF1FECD-BBA7-9042-9561-EB2067397285}"/>
                </a:ext>
              </a:extLst>
            </p:cNvPr>
            <p:cNvSpPr/>
            <p:nvPr/>
          </p:nvSpPr>
          <p:spPr>
            <a:xfrm rot="2700000">
              <a:off x="1849662" y="787205"/>
              <a:ext cx="1644635" cy="1644635"/>
            </a:xfrm>
            <a:prstGeom prst="teardrop">
              <a:avLst>
                <a:gd name="adj" fmla="val 100000"/>
              </a:avLst>
            </a:prstGeom>
            <a:solidFill>
              <a:schemeClr val="tx2">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76" name="Freeform: Shape 36">
              <a:extLst>
                <a:ext uri="{FF2B5EF4-FFF2-40B4-BE49-F238E27FC236}">
                  <a16:creationId xmlns:a16="http://schemas.microsoft.com/office/drawing/2014/main" id="{64B3F73E-9DE4-B04D-9DCF-733F2F7072E4}"/>
                </a:ext>
              </a:extLst>
            </p:cNvPr>
            <p:cNvSpPr/>
            <p:nvPr/>
          </p:nvSpPr>
          <p:spPr>
            <a:xfrm>
              <a:off x="1904631" y="842219"/>
              <a:ext cx="1534696" cy="1534898"/>
            </a:xfrm>
            <a:custGeom>
              <a:avLst/>
              <a:gdLst>
                <a:gd name="connsiteX0" fmla="*/ 0 w 645166"/>
                <a:gd name="connsiteY0" fmla="*/ 322626 h 645251"/>
                <a:gd name="connsiteX1" fmla="*/ 322583 w 645166"/>
                <a:gd name="connsiteY1" fmla="*/ 0 h 645251"/>
                <a:gd name="connsiteX2" fmla="*/ 645166 w 645166"/>
                <a:gd name="connsiteY2" fmla="*/ 322626 h 645251"/>
                <a:gd name="connsiteX3" fmla="*/ 322583 w 645166"/>
                <a:gd name="connsiteY3" fmla="*/ 645252 h 645251"/>
                <a:gd name="connsiteX4" fmla="*/ 0 w 645166"/>
                <a:gd name="connsiteY4" fmla="*/ 322626 h 645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166" h="645251">
                  <a:moveTo>
                    <a:pt x="0" y="322626"/>
                  </a:moveTo>
                  <a:cubicBezTo>
                    <a:pt x="0" y="144445"/>
                    <a:pt x="144425" y="0"/>
                    <a:pt x="322583" y="0"/>
                  </a:cubicBezTo>
                  <a:cubicBezTo>
                    <a:pt x="500741" y="0"/>
                    <a:pt x="645166" y="144445"/>
                    <a:pt x="645166" y="322626"/>
                  </a:cubicBezTo>
                  <a:cubicBezTo>
                    <a:pt x="645166" y="500807"/>
                    <a:pt x="500741" y="645252"/>
                    <a:pt x="322583" y="645252"/>
                  </a:cubicBezTo>
                  <a:cubicBezTo>
                    <a:pt x="144425" y="645252"/>
                    <a:pt x="0" y="500807"/>
                    <a:pt x="0" y="322626"/>
                  </a:cubicBez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1285" tIns="101086" rIns="100487" bIns="10108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0" lvl="0" indent="0" algn="ctr" defTabSz="311150">
                <a:lnSpc>
                  <a:spcPct val="90000"/>
                </a:lnSpc>
                <a:spcBef>
                  <a:spcPct val="0"/>
                </a:spcBef>
                <a:spcAft>
                  <a:spcPct val="35000"/>
                </a:spcAft>
                <a:buNone/>
              </a:pPr>
              <a:r>
                <a:rPr lang="en-US" sz="2000" kern="1200" dirty="0"/>
                <a:t>Questions &amp; </a:t>
              </a:r>
              <a:r>
                <a:rPr lang="en-US" sz="2000" kern="1200" dirty="0" smtClean="0"/>
                <a:t>Discussion</a:t>
              </a:r>
              <a:endParaRPr lang="en-US" sz="2000" kern="1200" dirty="0"/>
            </a:p>
          </p:txBody>
        </p:sp>
      </p:grpSp>
      <p:grpSp>
        <p:nvGrpSpPr>
          <p:cNvPr id="77" name="Group 76">
            <a:extLst>
              <a:ext uri="{FF2B5EF4-FFF2-40B4-BE49-F238E27FC236}">
                <a16:creationId xmlns:a16="http://schemas.microsoft.com/office/drawing/2014/main" id="{D2928730-EF7E-BB44-8F45-686075B0F348}"/>
              </a:ext>
            </a:extLst>
          </p:cNvPr>
          <p:cNvGrpSpPr/>
          <p:nvPr/>
        </p:nvGrpSpPr>
        <p:grpSpPr>
          <a:xfrm>
            <a:off x="569662" y="695297"/>
            <a:ext cx="1644635" cy="1644635"/>
            <a:chOff x="150128" y="787205"/>
            <a:chExt cx="1644635" cy="1644635"/>
          </a:xfrm>
        </p:grpSpPr>
        <p:sp>
          <p:nvSpPr>
            <p:cNvPr id="78" name="Teardrop 77">
              <a:extLst>
                <a:ext uri="{FF2B5EF4-FFF2-40B4-BE49-F238E27FC236}">
                  <a16:creationId xmlns:a16="http://schemas.microsoft.com/office/drawing/2014/main" id="{244B595D-8CC9-1744-BBB2-8BCDDFD71CFB}"/>
                </a:ext>
              </a:extLst>
            </p:cNvPr>
            <p:cNvSpPr/>
            <p:nvPr/>
          </p:nvSpPr>
          <p:spPr>
            <a:xfrm rot="2700000">
              <a:off x="150128" y="787205"/>
              <a:ext cx="1644635" cy="1644635"/>
            </a:xfrm>
            <a:prstGeom prst="teardrop">
              <a:avLst>
                <a:gd name="adj" fmla="val 100000"/>
              </a:avLst>
            </a:pr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79" name="Freeform: Shape 38">
              <a:extLst>
                <a:ext uri="{FF2B5EF4-FFF2-40B4-BE49-F238E27FC236}">
                  <a16:creationId xmlns:a16="http://schemas.microsoft.com/office/drawing/2014/main" id="{D281536F-D71C-3C49-A870-2CAE77F2537A}"/>
                </a:ext>
              </a:extLst>
            </p:cNvPr>
            <p:cNvSpPr/>
            <p:nvPr/>
          </p:nvSpPr>
          <p:spPr>
            <a:xfrm>
              <a:off x="205099" y="842219"/>
              <a:ext cx="1534696" cy="1534898"/>
            </a:xfrm>
            <a:custGeom>
              <a:avLst/>
              <a:gdLst>
                <a:gd name="connsiteX0" fmla="*/ 0 w 645166"/>
                <a:gd name="connsiteY0" fmla="*/ 322626 h 645251"/>
                <a:gd name="connsiteX1" fmla="*/ 322583 w 645166"/>
                <a:gd name="connsiteY1" fmla="*/ 0 h 645251"/>
                <a:gd name="connsiteX2" fmla="*/ 645166 w 645166"/>
                <a:gd name="connsiteY2" fmla="*/ 322626 h 645251"/>
                <a:gd name="connsiteX3" fmla="*/ 322583 w 645166"/>
                <a:gd name="connsiteY3" fmla="*/ 645252 h 645251"/>
                <a:gd name="connsiteX4" fmla="*/ 0 w 645166"/>
                <a:gd name="connsiteY4" fmla="*/ 322626 h 645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166" h="645251">
                  <a:moveTo>
                    <a:pt x="0" y="322626"/>
                  </a:moveTo>
                  <a:cubicBezTo>
                    <a:pt x="0" y="144445"/>
                    <a:pt x="144425" y="0"/>
                    <a:pt x="322583" y="0"/>
                  </a:cubicBezTo>
                  <a:cubicBezTo>
                    <a:pt x="500741" y="0"/>
                    <a:pt x="645166" y="144445"/>
                    <a:pt x="645166" y="322626"/>
                  </a:cubicBezTo>
                  <a:cubicBezTo>
                    <a:pt x="645166" y="500807"/>
                    <a:pt x="500741" y="645252"/>
                    <a:pt x="322583" y="645252"/>
                  </a:cubicBezTo>
                  <a:cubicBezTo>
                    <a:pt x="144425" y="645252"/>
                    <a:pt x="0" y="500807"/>
                    <a:pt x="0" y="322626"/>
                  </a:cubicBezTo>
                  <a:close/>
                </a:path>
              </a:pathLst>
            </a:custGeom>
            <a:ln>
              <a:solidFill>
                <a:schemeClr val="bg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1284" tIns="101086" rIns="100488" bIns="10108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0" lvl="0" indent="0" algn="ctr" defTabSz="311150">
                <a:lnSpc>
                  <a:spcPct val="90000"/>
                </a:lnSpc>
                <a:spcBef>
                  <a:spcPct val="0"/>
                </a:spcBef>
                <a:spcAft>
                  <a:spcPct val="35000"/>
                </a:spcAft>
                <a:buNone/>
              </a:pPr>
              <a:r>
                <a:rPr lang="en-US" sz="2000" b="1" kern="1200" dirty="0" smtClean="0"/>
                <a:t>Scenario</a:t>
              </a:r>
            </a:p>
            <a:p>
              <a:pPr marL="0" lvl="0" indent="0" algn="ctr" defTabSz="311150">
                <a:lnSpc>
                  <a:spcPct val="90000"/>
                </a:lnSpc>
                <a:spcBef>
                  <a:spcPct val="0"/>
                </a:spcBef>
                <a:spcAft>
                  <a:spcPct val="35000"/>
                </a:spcAft>
                <a:buNone/>
              </a:pPr>
              <a:r>
                <a:rPr lang="en-US" sz="2000" b="1" dirty="0" smtClean="0"/>
                <a:t>Beginning</a:t>
              </a:r>
              <a:endParaRPr lang="en-US" sz="2000" b="1" kern="1200" dirty="0"/>
            </a:p>
          </p:txBody>
        </p:sp>
      </p:grpSp>
      <p:sp>
        <p:nvSpPr>
          <p:cNvPr id="80" name="Freeform: Shape 60">
            <a:extLst>
              <a:ext uri="{FF2B5EF4-FFF2-40B4-BE49-F238E27FC236}">
                <a16:creationId xmlns:a16="http://schemas.microsoft.com/office/drawing/2014/main" id="{814E41E1-4D96-094B-AA6C-E6F35C6067F3}"/>
              </a:ext>
            </a:extLst>
          </p:cNvPr>
          <p:cNvSpPr/>
          <p:nvPr/>
        </p:nvSpPr>
        <p:spPr>
          <a:xfrm>
            <a:off x="3779624" y="4207586"/>
            <a:ext cx="2235015" cy="886712"/>
          </a:xfrm>
          <a:custGeom>
            <a:avLst/>
            <a:gdLst>
              <a:gd name="connsiteX0" fmla="*/ 0 w 2747451"/>
              <a:gd name="connsiteY0" fmla="*/ 0 h 1098980"/>
              <a:gd name="connsiteX1" fmla="*/ 2197961 w 2747451"/>
              <a:gd name="connsiteY1" fmla="*/ 0 h 1098980"/>
              <a:gd name="connsiteX2" fmla="*/ 2747451 w 2747451"/>
              <a:gd name="connsiteY2" fmla="*/ 549490 h 1098980"/>
              <a:gd name="connsiteX3" fmla="*/ 2197961 w 2747451"/>
              <a:gd name="connsiteY3" fmla="*/ 1098980 h 1098980"/>
              <a:gd name="connsiteX4" fmla="*/ 0 w 2747451"/>
              <a:gd name="connsiteY4" fmla="*/ 1098980 h 1098980"/>
              <a:gd name="connsiteX5" fmla="*/ 549490 w 2747451"/>
              <a:gd name="connsiteY5" fmla="*/ 549490 h 1098980"/>
              <a:gd name="connsiteX6" fmla="*/ 0 w 2747451"/>
              <a:gd name="connsiteY6" fmla="*/ 0 h 109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47451" h="1098980">
                <a:moveTo>
                  <a:pt x="0" y="0"/>
                </a:moveTo>
                <a:lnTo>
                  <a:pt x="2197961" y="0"/>
                </a:lnTo>
                <a:lnTo>
                  <a:pt x="2747451" y="549490"/>
                </a:lnTo>
                <a:lnTo>
                  <a:pt x="2197961" y="1098980"/>
                </a:lnTo>
                <a:lnTo>
                  <a:pt x="0" y="1098980"/>
                </a:lnTo>
                <a:lnTo>
                  <a:pt x="549490" y="54949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645502" tIns="64008" rIns="581494" bIns="64008"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1066800">
              <a:lnSpc>
                <a:spcPct val="90000"/>
              </a:lnSpc>
              <a:spcBef>
                <a:spcPct val="0"/>
              </a:spcBef>
              <a:spcAft>
                <a:spcPct val="35000"/>
              </a:spcAft>
              <a:buNone/>
            </a:pPr>
            <a:r>
              <a:rPr lang="en-US" sz="2000" b="1" kern="1200" dirty="0" smtClean="0"/>
              <a:t>Next Steps</a:t>
            </a:r>
            <a:endParaRPr lang="en-US" sz="2000" b="1" kern="1200" dirty="0"/>
          </a:p>
        </p:txBody>
      </p:sp>
      <p:grpSp>
        <p:nvGrpSpPr>
          <p:cNvPr id="13" name="Group 12">
            <a:extLst>
              <a:ext uri="{FF2B5EF4-FFF2-40B4-BE49-F238E27FC236}">
                <a16:creationId xmlns:a16="http://schemas.microsoft.com/office/drawing/2014/main" id="{BF61C5E5-1DA1-884C-8CDC-7013D9E646C0}"/>
              </a:ext>
            </a:extLst>
          </p:cNvPr>
          <p:cNvGrpSpPr/>
          <p:nvPr/>
        </p:nvGrpSpPr>
        <p:grpSpPr>
          <a:xfrm>
            <a:off x="2250454" y="2576762"/>
            <a:ext cx="1644635" cy="1644635"/>
            <a:chOff x="3629642" y="2681200"/>
            <a:chExt cx="1644635" cy="1644635"/>
          </a:xfrm>
        </p:grpSpPr>
        <p:sp>
          <p:nvSpPr>
            <p:cNvPr id="26" name="Teardrop 25">
              <a:extLst>
                <a:ext uri="{FF2B5EF4-FFF2-40B4-BE49-F238E27FC236}">
                  <a16:creationId xmlns:a16="http://schemas.microsoft.com/office/drawing/2014/main" id="{CBB87E28-BCA7-1440-99B8-2ABBA1DB82E3}"/>
                </a:ext>
              </a:extLst>
            </p:cNvPr>
            <p:cNvSpPr/>
            <p:nvPr/>
          </p:nvSpPr>
          <p:spPr>
            <a:xfrm rot="13405948">
              <a:off x="3629642" y="2681200"/>
              <a:ext cx="1644635" cy="1644635"/>
            </a:xfrm>
            <a:prstGeom prst="teardrop">
              <a:avLst>
                <a:gd name="adj" fmla="val 100000"/>
              </a:avLst>
            </a:pr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27" name="Freeform: Shape 47">
              <a:extLst>
                <a:ext uri="{FF2B5EF4-FFF2-40B4-BE49-F238E27FC236}">
                  <a16:creationId xmlns:a16="http://schemas.microsoft.com/office/drawing/2014/main" id="{67AA09DB-BF9A-034C-9505-A8E520311841}"/>
                </a:ext>
              </a:extLst>
            </p:cNvPr>
            <p:cNvSpPr/>
            <p:nvPr/>
          </p:nvSpPr>
          <p:spPr>
            <a:xfrm>
              <a:off x="3679100" y="2730618"/>
              <a:ext cx="1534696" cy="1534898"/>
            </a:xfrm>
            <a:custGeom>
              <a:avLst/>
              <a:gdLst>
                <a:gd name="connsiteX0" fmla="*/ 0 w 645166"/>
                <a:gd name="connsiteY0" fmla="*/ 322626 h 645251"/>
                <a:gd name="connsiteX1" fmla="*/ 322583 w 645166"/>
                <a:gd name="connsiteY1" fmla="*/ 0 h 645251"/>
                <a:gd name="connsiteX2" fmla="*/ 645166 w 645166"/>
                <a:gd name="connsiteY2" fmla="*/ 322626 h 645251"/>
                <a:gd name="connsiteX3" fmla="*/ 322583 w 645166"/>
                <a:gd name="connsiteY3" fmla="*/ 645252 h 645251"/>
                <a:gd name="connsiteX4" fmla="*/ 0 w 645166"/>
                <a:gd name="connsiteY4" fmla="*/ 322626 h 645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166" h="645251">
                  <a:moveTo>
                    <a:pt x="0" y="322626"/>
                  </a:moveTo>
                  <a:cubicBezTo>
                    <a:pt x="0" y="144445"/>
                    <a:pt x="144425" y="0"/>
                    <a:pt x="322583" y="0"/>
                  </a:cubicBezTo>
                  <a:cubicBezTo>
                    <a:pt x="500741" y="0"/>
                    <a:pt x="645166" y="144445"/>
                    <a:pt x="645166" y="322626"/>
                  </a:cubicBezTo>
                  <a:cubicBezTo>
                    <a:pt x="645166" y="500807"/>
                    <a:pt x="500741" y="645252"/>
                    <a:pt x="322583" y="645252"/>
                  </a:cubicBezTo>
                  <a:cubicBezTo>
                    <a:pt x="144425" y="645252"/>
                    <a:pt x="0" y="500807"/>
                    <a:pt x="0" y="322626"/>
                  </a:cubicBezTo>
                  <a:close/>
                </a:path>
              </a:pathLst>
            </a:custGeom>
            <a:ln>
              <a:solidFill>
                <a:schemeClr val="bg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0487" tIns="101086" rIns="101285" bIns="10108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0" lvl="0" indent="0" algn="ctr" defTabSz="311150">
                <a:lnSpc>
                  <a:spcPct val="90000"/>
                </a:lnSpc>
                <a:spcBef>
                  <a:spcPct val="0"/>
                </a:spcBef>
                <a:spcAft>
                  <a:spcPct val="35000"/>
                </a:spcAft>
                <a:buNone/>
              </a:pPr>
              <a:r>
                <a:rPr lang="en-US" sz="2000" b="1" kern="1200" dirty="0"/>
                <a:t>Scenario </a:t>
              </a:r>
              <a:r>
                <a:rPr lang="en-US" sz="2000" b="1" kern="1200" dirty="0" smtClean="0"/>
                <a:t>End</a:t>
              </a:r>
              <a:endParaRPr lang="en-US" sz="2000" b="1" kern="1200" dirty="0"/>
            </a:p>
          </p:txBody>
        </p:sp>
      </p:grpSp>
      <p:grpSp>
        <p:nvGrpSpPr>
          <p:cNvPr id="12" name="Group 11">
            <a:extLst>
              <a:ext uri="{FF2B5EF4-FFF2-40B4-BE49-F238E27FC236}">
                <a16:creationId xmlns:a16="http://schemas.microsoft.com/office/drawing/2014/main" id="{D2C87D2B-D50A-7D4A-9679-1C5A7045F57D}"/>
              </a:ext>
            </a:extLst>
          </p:cNvPr>
          <p:cNvGrpSpPr/>
          <p:nvPr/>
        </p:nvGrpSpPr>
        <p:grpSpPr>
          <a:xfrm>
            <a:off x="4021680" y="2625262"/>
            <a:ext cx="1644635" cy="1644635"/>
            <a:chOff x="5191292" y="2681279"/>
            <a:chExt cx="1644635" cy="1644635"/>
          </a:xfrm>
        </p:grpSpPr>
        <p:sp>
          <p:nvSpPr>
            <p:cNvPr id="28" name="Teardrop 27">
              <a:extLst>
                <a:ext uri="{FF2B5EF4-FFF2-40B4-BE49-F238E27FC236}">
                  <a16:creationId xmlns:a16="http://schemas.microsoft.com/office/drawing/2014/main" id="{FE73E9C8-6FF6-034D-937B-FB81777EEC78}"/>
                </a:ext>
              </a:extLst>
            </p:cNvPr>
            <p:cNvSpPr/>
            <p:nvPr/>
          </p:nvSpPr>
          <p:spPr>
            <a:xfrm rot="13592100">
              <a:off x="5191292" y="2681279"/>
              <a:ext cx="1644635" cy="1644635"/>
            </a:xfrm>
            <a:prstGeom prst="teardrop">
              <a:avLst>
                <a:gd name="adj" fmla="val 100000"/>
              </a:avLst>
            </a:prstGeom>
            <a:solidFill>
              <a:schemeClr val="tx2">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29" name="Freeform: Shape 29">
              <a:extLst>
                <a:ext uri="{FF2B5EF4-FFF2-40B4-BE49-F238E27FC236}">
                  <a16:creationId xmlns:a16="http://schemas.microsoft.com/office/drawing/2014/main" id="{FC2D4428-7B7B-624C-8D3F-3AFD46E7AB53}"/>
                </a:ext>
              </a:extLst>
            </p:cNvPr>
            <p:cNvSpPr/>
            <p:nvPr/>
          </p:nvSpPr>
          <p:spPr>
            <a:xfrm>
              <a:off x="5246263" y="2730618"/>
              <a:ext cx="1534696" cy="1534898"/>
            </a:xfrm>
            <a:custGeom>
              <a:avLst/>
              <a:gdLst>
                <a:gd name="connsiteX0" fmla="*/ 0 w 645166"/>
                <a:gd name="connsiteY0" fmla="*/ 322626 h 645251"/>
                <a:gd name="connsiteX1" fmla="*/ 322583 w 645166"/>
                <a:gd name="connsiteY1" fmla="*/ 0 h 645251"/>
                <a:gd name="connsiteX2" fmla="*/ 645166 w 645166"/>
                <a:gd name="connsiteY2" fmla="*/ 322626 h 645251"/>
                <a:gd name="connsiteX3" fmla="*/ 322583 w 645166"/>
                <a:gd name="connsiteY3" fmla="*/ 645252 h 645251"/>
                <a:gd name="connsiteX4" fmla="*/ 0 w 645166"/>
                <a:gd name="connsiteY4" fmla="*/ 322626 h 645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166" h="645251">
                  <a:moveTo>
                    <a:pt x="0" y="322626"/>
                  </a:moveTo>
                  <a:cubicBezTo>
                    <a:pt x="0" y="144445"/>
                    <a:pt x="144425" y="0"/>
                    <a:pt x="322583" y="0"/>
                  </a:cubicBezTo>
                  <a:cubicBezTo>
                    <a:pt x="500741" y="0"/>
                    <a:pt x="645166" y="144445"/>
                    <a:pt x="645166" y="322626"/>
                  </a:cubicBezTo>
                  <a:cubicBezTo>
                    <a:pt x="645166" y="500807"/>
                    <a:pt x="500741" y="645252"/>
                    <a:pt x="322583" y="645252"/>
                  </a:cubicBezTo>
                  <a:cubicBezTo>
                    <a:pt x="144425" y="645252"/>
                    <a:pt x="0" y="500807"/>
                    <a:pt x="0" y="322626"/>
                  </a:cubicBez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0488" tIns="101086" rIns="101284" bIns="10108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0" lvl="0" indent="0" algn="ctr" defTabSz="311150">
                <a:lnSpc>
                  <a:spcPct val="90000"/>
                </a:lnSpc>
                <a:spcBef>
                  <a:spcPct val="0"/>
                </a:spcBef>
                <a:spcAft>
                  <a:spcPct val="35000"/>
                </a:spcAft>
                <a:buNone/>
              </a:pPr>
              <a:r>
                <a:rPr lang="en-US" sz="2000" kern="1200" dirty="0"/>
                <a:t>Questions &amp; </a:t>
              </a:r>
              <a:r>
                <a:rPr lang="en-US" sz="2000" kern="1200" dirty="0" smtClean="0"/>
                <a:t>Discussion</a:t>
              </a:r>
              <a:endParaRPr lang="en-US" sz="2000" kern="1200" dirty="0"/>
            </a:p>
          </p:txBody>
        </p:sp>
      </p:grpSp>
      <p:grpSp>
        <p:nvGrpSpPr>
          <p:cNvPr id="71" name="Group 70">
            <a:extLst>
              <a:ext uri="{FF2B5EF4-FFF2-40B4-BE49-F238E27FC236}">
                <a16:creationId xmlns:a16="http://schemas.microsoft.com/office/drawing/2014/main" id="{07149D95-D330-BE43-AB5F-BA5928539564}"/>
              </a:ext>
            </a:extLst>
          </p:cNvPr>
          <p:cNvGrpSpPr/>
          <p:nvPr/>
        </p:nvGrpSpPr>
        <p:grpSpPr>
          <a:xfrm>
            <a:off x="4182931" y="711494"/>
            <a:ext cx="1644635" cy="1644635"/>
            <a:chOff x="5262835" y="846236"/>
            <a:chExt cx="1644635" cy="1644635"/>
          </a:xfrm>
        </p:grpSpPr>
        <p:sp>
          <p:nvSpPr>
            <p:cNvPr id="72" name="Teardrop 71">
              <a:extLst>
                <a:ext uri="{FF2B5EF4-FFF2-40B4-BE49-F238E27FC236}">
                  <a16:creationId xmlns:a16="http://schemas.microsoft.com/office/drawing/2014/main" id="{FF17A8E7-47C9-654F-9341-F9E8C80C4EC3}"/>
                </a:ext>
              </a:extLst>
            </p:cNvPr>
            <p:cNvSpPr/>
            <p:nvPr/>
          </p:nvSpPr>
          <p:spPr>
            <a:xfrm rot="8156363">
              <a:off x="5262835" y="846236"/>
              <a:ext cx="1644635" cy="1644635"/>
            </a:xfrm>
            <a:prstGeom prst="teardrop">
              <a:avLst>
                <a:gd name="adj" fmla="val 100000"/>
              </a:avLst>
            </a:pr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73" name="Freeform: Shape 31">
              <a:extLst>
                <a:ext uri="{FF2B5EF4-FFF2-40B4-BE49-F238E27FC236}">
                  <a16:creationId xmlns:a16="http://schemas.microsoft.com/office/drawing/2014/main" id="{1CCBC2DB-F8CD-E942-900B-3D682A4DB77B}"/>
                </a:ext>
              </a:extLst>
            </p:cNvPr>
            <p:cNvSpPr/>
            <p:nvPr/>
          </p:nvSpPr>
          <p:spPr>
            <a:xfrm>
              <a:off x="5317806" y="901250"/>
              <a:ext cx="1534696" cy="1534898"/>
            </a:xfrm>
            <a:custGeom>
              <a:avLst/>
              <a:gdLst>
                <a:gd name="connsiteX0" fmla="*/ 0 w 645166"/>
                <a:gd name="connsiteY0" fmla="*/ 322626 h 645251"/>
                <a:gd name="connsiteX1" fmla="*/ 322583 w 645166"/>
                <a:gd name="connsiteY1" fmla="*/ 0 h 645251"/>
                <a:gd name="connsiteX2" fmla="*/ 645166 w 645166"/>
                <a:gd name="connsiteY2" fmla="*/ 322626 h 645251"/>
                <a:gd name="connsiteX3" fmla="*/ 322583 w 645166"/>
                <a:gd name="connsiteY3" fmla="*/ 645252 h 645251"/>
                <a:gd name="connsiteX4" fmla="*/ 0 w 645166"/>
                <a:gd name="connsiteY4" fmla="*/ 322626 h 6452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166" h="645251">
                  <a:moveTo>
                    <a:pt x="0" y="322626"/>
                  </a:moveTo>
                  <a:cubicBezTo>
                    <a:pt x="0" y="144445"/>
                    <a:pt x="144425" y="0"/>
                    <a:pt x="322583" y="0"/>
                  </a:cubicBezTo>
                  <a:cubicBezTo>
                    <a:pt x="500741" y="0"/>
                    <a:pt x="645166" y="144445"/>
                    <a:pt x="645166" y="322626"/>
                  </a:cubicBezTo>
                  <a:cubicBezTo>
                    <a:pt x="645166" y="500807"/>
                    <a:pt x="500741" y="645252"/>
                    <a:pt x="322583" y="645252"/>
                  </a:cubicBezTo>
                  <a:cubicBezTo>
                    <a:pt x="144425" y="645252"/>
                    <a:pt x="0" y="500807"/>
                    <a:pt x="0" y="322626"/>
                  </a:cubicBezTo>
                  <a:close/>
                </a:path>
              </a:pathLst>
            </a:custGeom>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1284" tIns="101086" rIns="100488" bIns="101086" numCol="1" spcCol="1270" anchor="ctr" anchorCtr="0">
              <a:noAutofit/>
            </a:bodyPr>
            <a:lstStyle>
              <a:defPPr>
                <a:defRPr lang="en-US"/>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marL="0" lvl="0" indent="0" algn="ctr" defTabSz="311150">
                <a:lnSpc>
                  <a:spcPct val="90000"/>
                </a:lnSpc>
                <a:spcBef>
                  <a:spcPct val="0"/>
                </a:spcBef>
                <a:spcAft>
                  <a:spcPct val="35000"/>
                </a:spcAft>
                <a:buNone/>
              </a:pPr>
              <a:r>
                <a:rPr lang="en-US" sz="2000" b="1" kern="1200" dirty="0" smtClean="0"/>
                <a:t>Scenario Middle</a:t>
              </a:r>
              <a:endParaRPr lang="en-US" sz="2000" b="1" kern="1200" dirty="0"/>
            </a:p>
          </p:txBody>
        </p:sp>
      </p:grpSp>
    </p:spTree>
    <p:extLst>
      <p:ext uri="{BB962C8B-B14F-4D97-AF65-F5344CB8AC3E}">
        <p14:creationId xmlns:p14="http://schemas.microsoft.com/office/powerpoint/2010/main" val="343847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4" name="Content Placeholder 3"/>
          <p:cNvSpPr>
            <a:spLocks noGrp="1"/>
          </p:cNvSpPr>
          <p:nvPr>
            <p:ph sz="quarter" idx="12"/>
          </p:nvPr>
        </p:nvSpPr>
        <p:spPr>
          <a:xfrm>
            <a:off x="400398" y="1266825"/>
            <a:ext cx="6905924" cy="3390900"/>
          </a:xfrm>
        </p:spPr>
        <p:txBody>
          <a:bodyPr/>
          <a:lstStyle/>
          <a:p>
            <a:pPr marL="0" indent="0">
              <a:buNone/>
            </a:pPr>
            <a:endParaRPr lang="en-GB" sz="3600" dirty="0" smtClean="0"/>
          </a:p>
          <a:p>
            <a:pPr marL="0" indent="0">
              <a:buNone/>
            </a:pPr>
            <a:r>
              <a:rPr lang="en-GB" sz="3600" dirty="0" smtClean="0"/>
              <a:t>Any questions before we start?</a:t>
            </a:r>
            <a:endParaRPr lang="en-GB" sz="3600" dirty="0"/>
          </a:p>
        </p:txBody>
      </p:sp>
    </p:spTree>
    <p:extLst>
      <p:ext uri="{BB962C8B-B14F-4D97-AF65-F5344CB8AC3E}">
        <p14:creationId xmlns:p14="http://schemas.microsoft.com/office/powerpoint/2010/main" val="1035181316"/>
      </p:ext>
    </p:extLst>
  </p:cSld>
  <p:clrMapOvr>
    <a:masterClrMapping/>
  </p:clrMapOvr>
</p:sld>
</file>

<file path=ppt/theme/theme1.xml><?xml version="1.0" encoding="utf-8"?>
<a:theme xmlns:a="http://schemas.openxmlformats.org/drawingml/2006/main" name="1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2.xml><?xml version="1.0" encoding="utf-8"?>
<a:theme xmlns:a="http://schemas.openxmlformats.org/drawingml/2006/main" name="2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4109FD470B2040847B091A2E5E835F" ma:contentTypeVersion="1" ma:contentTypeDescription="Create a new document." ma:contentTypeScope="" ma:versionID="2ec7d49e19feffa5f1c832687724524d">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7FCB93-7797-4234-8677-9CD568EECFE0}">
  <ds:schemaRefs>
    <ds:schemaRef ds:uri="http://schemas.microsoft.com/office/2006/metadata/properties"/>
    <ds:schemaRef ds:uri="http://purl.org/dc/elements/1.1/"/>
    <ds:schemaRef ds:uri="http://schemas.microsoft.com/sharepoint/v3"/>
    <ds:schemaRef ds:uri="http://schemas.openxmlformats.org/package/2006/metadata/core-properties"/>
    <ds:schemaRef ds:uri="http://purl.org/dc/dcmitype/"/>
    <ds:schemaRef ds:uri="http://purl.org/dc/term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0A81C355-7662-46C1-9FF7-E478E6E934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FEE1AE-4128-496B-ACCD-A73763ACAD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who we are what we do</Template>
  <TotalTime>6260</TotalTime>
  <Words>987</Words>
  <Application>Microsoft Office PowerPoint</Application>
  <PresentationFormat>On-screen Show (16:9)</PresentationFormat>
  <Paragraphs>146</Paragraphs>
  <Slides>23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SimSun</vt:lpstr>
      <vt:lpstr>Arial</vt:lpstr>
      <vt:lpstr>Calibri</vt:lpstr>
      <vt:lpstr>Calibri Light</vt:lpstr>
      <vt:lpstr>Symbol</vt:lpstr>
      <vt:lpstr>1_Office Theme</vt:lpstr>
      <vt:lpstr>2_Office Theme</vt:lpstr>
      <vt:lpstr>PowerPoint Presentation</vt:lpstr>
      <vt:lpstr>Agenda</vt:lpstr>
      <vt:lpstr>What is a table-top exercise?</vt:lpstr>
      <vt:lpstr>Aim of the session</vt:lpstr>
      <vt:lpstr>Session objectives</vt:lpstr>
      <vt:lpstr>Roles during the Table-top Exercise</vt:lpstr>
      <vt:lpstr>Rules of the Tabletop Exercise</vt:lpstr>
      <vt:lpstr>Structure of the table-top exercise</vt:lpstr>
      <vt:lpstr>Questions</vt:lpstr>
      <vt:lpstr>PowerPoint Presentation</vt:lpstr>
      <vt:lpstr>Simulation Scenario - Beginning</vt:lpstr>
      <vt:lpstr>Discussion Session 1: Recognition</vt:lpstr>
      <vt:lpstr>Simulation Scenario - Middle</vt:lpstr>
      <vt:lpstr>Discussion Session 2: Respond and Review</vt:lpstr>
      <vt:lpstr>Simulation Scenario - End</vt:lpstr>
      <vt:lpstr>Discussion Session 3: Reassess</vt:lpstr>
      <vt:lpstr>Coffee Break</vt:lpstr>
      <vt:lpstr>Debrief</vt:lpstr>
      <vt:lpstr>Strengths and gaps</vt:lpstr>
      <vt:lpstr>Next Steps</vt:lpstr>
      <vt:lpstr>Wrap Up and Close</vt:lpstr>
      <vt:lpstr>Evaluation</vt:lpstr>
      <vt:lpstr>PowerPoint Presentation</vt:lpstr>
    </vt:vector>
  </TitlesOfParts>
  <Company>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we are, what we do</dc:title>
  <dc:creator>Kenneth Miller</dc:creator>
  <cp:lastModifiedBy>Meghan Bateson (NHS Healthcare Improvement Scotland)</cp:lastModifiedBy>
  <cp:revision>304</cp:revision>
  <cp:lastPrinted>2017-09-06T13:57:19Z</cp:lastPrinted>
  <dcterms:created xsi:type="dcterms:W3CDTF">2017-08-22T14:27:19Z</dcterms:created>
  <dcterms:modified xsi:type="dcterms:W3CDTF">2022-05-26T11:34:44Z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0x010100DC4109FD470B2040847B091A2E5E835F</vt:lpwstr>
  </property>
  <property fmtid="{D5CDD505-2E9C-101B-9397-08002B2CF9AE}" pid="3" name="Departments">
    <vt:lpwstr>23;#Communications|2fbf1ff5-de18-469c-b676-07c9d4f1dcac</vt:lpwstr>
  </property>
</Properties>
</file>