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3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2" r:id="rId2"/>
    <p:sldId id="298" r:id="rId3"/>
    <p:sldId id="285" r:id="rId4"/>
    <p:sldId id="286" r:id="rId5"/>
    <p:sldId id="301" r:id="rId6"/>
    <p:sldId id="302" r:id="rId7"/>
    <p:sldId id="303" r:id="rId8"/>
    <p:sldId id="304" r:id="rId9"/>
    <p:sldId id="305" r:id="rId10"/>
    <p:sldId id="306" r:id="rId11"/>
    <p:sldId id="300" r:id="rId12"/>
    <p:sldId id="299" r:id="rId13"/>
    <p:sldId id="297" r:id="rId1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iller" initials="MM" lastIdx="16" clrIdx="0">
    <p:extLst>
      <p:ext uri="{19B8F6BF-5375-455C-9EA6-DF929625EA0E}">
        <p15:presenceInfo xmlns:p15="http://schemas.microsoft.com/office/powerpoint/2012/main" userId="S-1-5-21-1942464828-378638904-3880573118-204214" providerId="AD"/>
      </p:ext>
    </p:extLst>
  </p:cmAuthor>
  <p:cmAuthor id="2" name="Hana Barvik" initials="HB" lastIdx="23" clrIdx="1">
    <p:extLst>
      <p:ext uri="{19B8F6BF-5375-455C-9EA6-DF929625EA0E}">
        <p15:presenceInfo xmlns:p15="http://schemas.microsoft.com/office/powerpoint/2012/main" userId="S-1-5-21-1942464828-378638904-3880573118-2223" providerId="AD"/>
      </p:ext>
    </p:extLst>
  </p:cmAuthor>
  <p:cmAuthor id="3" name="Elouise Johnstone (NHS Healthcare Improvement Scotland)" initials="EJ(HIS" lastIdx="16" clrIdx="2">
    <p:extLst>
      <p:ext uri="{19B8F6BF-5375-455C-9EA6-DF929625EA0E}">
        <p15:presenceInfo xmlns:p15="http://schemas.microsoft.com/office/powerpoint/2012/main" userId="S-1-5-21-1942464828-378638904-3880573118-208679" providerId="AD"/>
      </p:ext>
    </p:extLst>
  </p:cmAuthor>
  <p:cmAuthor id="4" name="Joanne Matthews (NHS Healthcare Improvement Scotland)" initials="JM(HIS" lastIdx="3" clrIdx="3">
    <p:extLst>
      <p:ext uri="{19B8F6BF-5375-455C-9EA6-DF929625EA0E}">
        <p15:presenceInfo xmlns:p15="http://schemas.microsoft.com/office/powerpoint/2012/main" userId="S-1-5-21-1942464828-378638904-3880573118-202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0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343" autoAdjust="0"/>
  </p:normalViewPr>
  <p:slideViewPr>
    <p:cSldViewPr>
      <p:cViewPr varScale="1">
        <p:scale>
          <a:sx n="122" d="100"/>
          <a:sy n="122" d="100"/>
        </p:scale>
        <p:origin x="102" y="462"/>
      </p:cViewPr>
      <p:guideLst>
        <p:guide orient="horz" pos="286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94DB-D930-4616-9E86-B1E747481B2D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EE623-6404-43C8-82E4-15C776E404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Holding</a:t>
            </a:r>
            <a:r>
              <a:rPr lang="en-GB" baseline="0" dirty="0" smtClean="0"/>
              <a:t>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EE623-6404-43C8-82E4-15C776E404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4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EE623-6404-43C8-82E4-15C776E404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1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3E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553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3E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065" y="1069594"/>
            <a:ext cx="3811904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553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9047" y="1061465"/>
            <a:ext cx="3647440" cy="298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553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0"/>
            <a:ext cx="9140952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3E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" y="-1"/>
            <a:ext cx="9142643" cy="51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9144000" cy="862965"/>
          </a:xfrm>
          <a:custGeom>
            <a:avLst/>
            <a:gdLst/>
            <a:ahLst/>
            <a:cxnLst/>
            <a:rect l="l" t="t" r="r" b="b"/>
            <a:pathLst>
              <a:path w="9144000" h="862965">
                <a:moveTo>
                  <a:pt x="9144000" y="0"/>
                </a:moveTo>
                <a:lnTo>
                  <a:pt x="0" y="0"/>
                </a:lnTo>
                <a:lnTo>
                  <a:pt x="0" y="862584"/>
                </a:lnTo>
                <a:lnTo>
                  <a:pt x="9144000" y="862584"/>
                </a:lnTo>
                <a:lnTo>
                  <a:pt x="9144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51915"/>
            <a:ext cx="9144000" cy="64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625" y="1254633"/>
            <a:ext cx="56927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3E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924" y="2424176"/>
            <a:ext cx="8220151" cy="231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553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hub.scot/media/8776/2021108-spsp-mental-health-evidence-scan-v1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hub.scot/media/8781/20211012-spspmh-change-package-v10.pdf" TargetMode="External"/><Relationship Id="rId4" Type="http://schemas.openxmlformats.org/officeDocument/2006/relationships/hyperlink" Target="https://www.mhngg.org.uk/reports-guide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slide" Target="slide2.xml"/><Relationship Id="rId10" Type="http://schemas.openxmlformats.org/officeDocument/2006/relationships/image" Target="../media/image32.jpeg"/><Relationship Id="rId4" Type="http://schemas.openxmlformats.org/officeDocument/2006/relationships/image" Target="../media/image6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careimprovementscotland.org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23200" y="1400353"/>
            <a:ext cx="6358599" cy="1469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4380"/>
                </a:solidFill>
              </a:rPr>
              <a:t>Least Restrictive </a:t>
            </a:r>
            <a:r>
              <a:rPr lang="en-GB" sz="3200" dirty="0">
                <a:solidFill>
                  <a:srgbClr val="004380"/>
                </a:solidFill>
              </a:rPr>
              <a:t>Practice: </a:t>
            </a:r>
            <a:endParaRPr lang="en-GB" sz="3200" dirty="0" smtClean="0">
              <a:solidFill>
                <a:srgbClr val="004380"/>
              </a:solidFill>
            </a:endParaRPr>
          </a:p>
          <a:p>
            <a:r>
              <a:rPr lang="en-GB" sz="3200" dirty="0" smtClean="0">
                <a:solidFill>
                  <a:srgbClr val="004380"/>
                </a:solidFill>
              </a:rPr>
              <a:t>A </a:t>
            </a:r>
            <a:r>
              <a:rPr lang="en-GB" sz="3200" dirty="0">
                <a:solidFill>
                  <a:srgbClr val="004380"/>
                </a:solidFill>
              </a:rPr>
              <a:t>Healthcare Staff Perspective</a:t>
            </a:r>
            <a:endParaRPr lang="en-US" sz="3200" dirty="0">
              <a:solidFill>
                <a:srgbClr val="004380"/>
              </a:solidFill>
            </a:endParaRPr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23201" y="3696903"/>
            <a:ext cx="3011894" cy="455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380"/>
                </a:solidFill>
              </a:rPr>
              <a:t>May 2022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4685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4685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4685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468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8" y="339724"/>
            <a:ext cx="2632283" cy="569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39724"/>
            <a:ext cx="573257" cy="377097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938" y="2607936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4380"/>
                </a:solidFill>
              </a:rPr>
              <a:t>Summary Report</a:t>
            </a:r>
            <a:endParaRPr lang="en-GB" sz="2800" dirty="0">
              <a:solidFill>
                <a:srgbClr val="0043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38" y="433380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GB" sz="1200" spc="-10" dirty="0" smtClean="0">
                <a:solidFill>
                  <a:srgbClr val="555355"/>
                </a:solidFill>
                <a:cs typeface="Calibri"/>
              </a:rPr>
              <a:t>Improvement</a:t>
            </a:r>
            <a:r>
              <a:rPr lang="en-GB" sz="1200" spc="-15" dirty="0" smtClean="0">
                <a:solidFill>
                  <a:srgbClr val="555355"/>
                </a:solidFill>
                <a:cs typeface="Calibri"/>
              </a:rPr>
              <a:t> </a:t>
            </a:r>
            <a:r>
              <a:rPr lang="en-GB" sz="1200" spc="-5" dirty="0">
                <a:solidFill>
                  <a:srgbClr val="555355"/>
                </a:solidFill>
                <a:cs typeface="Calibri"/>
              </a:rPr>
              <a:t>Hub</a:t>
            </a:r>
            <a:endParaRPr lang="en-GB" sz="1200" dirty="0"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25"/>
              </a:spcBef>
            </a:pPr>
            <a:r>
              <a:rPr lang="en-GB" sz="1200" spc="-5" dirty="0">
                <a:solidFill>
                  <a:srgbClr val="555355"/>
                </a:solidFill>
                <a:cs typeface="Calibri"/>
              </a:rPr>
              <a:t>Enabling health and  social </a:t>
            </a:r>
            <a:r>
              <a:rPr lang="en-GB" sz="1200" spc="-15" dirty="0">
                <a:solidFill>
                  <a:srgbClr val="555355"/>
                </a:solidFill>
                <a:cs typeface="Calibri"/>
              </a:rPr>
              <a:t>care </a:t>
            </a:r>
            <a:r>
              <a:rPr lang="en-GB" sz="1200" spc="-10" dirty="0">
                <a:solidFill>
                  <a:srgbClr val="555355"/>
                </a:solidFill>
                <a:cs typeface="Calibri"/>
              </a:rPr>
              <a:t>improvement</a:t>
            </a:r>
            <a:endParaRPr lang="en-GB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42203" y="155592"/>
            <a:ext cx="8532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000" b="1" spc="-5" dirty="0">
                <a:solidFill>
                  <a:srgbClr val="FFFFFF"/>
                </a:solidFill>
              </a:rPr>
              <a:t>What do you feel would reduce distress and make it safer for patients experiencing restraint?</a:t>
            </a:r>
            <a:endParaRPr sz="20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15" y="1278805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ppropriate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 environment including physical space and verbal calm and removing people who do not need to be in the area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0790" y="346869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ppropriate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levels of multi-disciplinary team such as occupational therapist, nursing, medical, psychology, support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(27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0" y="2234257"/>
            <a:ext cx="2434590" cy="246888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84" y="1036926"/>
            <a:ext cx="2327910" cy="218186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76" y="2516832"/>
            <a:ext cx="2040890" cy="19037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37321" y="127805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ppropriate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respectful and compassionate communication throughout to keep the patient informed and check understanding of the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(25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9305" y="299814"/>
            <a:ext cx="853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400" b="1" spc="-10" dirty="0" smtClean="0">
                <a:solidFill>
                  <a:srgbClr val="FFFFFF"/>
                </a:solidFill>
              </a:rPr>
              <a:t>Response</a:t>
            </a:r>
            <a:endParaRPr sz="24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69305" y="1076516"/>
            <a:ext cx="3239197" cy="2767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Response</a:t>
            </a:r>
          </a:p>
          <a:p>
            <a:pPr marL="12700" marR="5080" lvl="0">
              <a:spcBef>
                <a:spcPts val="100"/>
              </a:spcBef>
            </a:pPr>
            <a:endParaRPr lang="en-GB" sz="1200" b="1" dirty="0" smtClean="0">
              <a:solidFill>
                <a:srgbClr val="004380"/>
              </a:solidFill>
              <a:cs typeface="Calibri"/>
            </a:endParaRPr>
          </a:p>
          <a:p>
            <a:pPr marL="12700" marR="5080" lvl="0">
              <a:spcBef>
                <a:spcPts val="100"/>
              </a:spcBef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SPSPMH has taken the findings of this report along with an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recent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  <a:hlinkClick r:id="rId3"/>
              </a:rPr>
              <a:t>evidence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  <a:hlinkClick r:id="rId3"/>
              </a:rPr>
              <a:t>scan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and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  <a:hlinkClick r:id="rId4"/>
              </a:rPr>
              <a:t>interviews with people with lived experience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and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developed new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improvement resources to support mental health inpatient teams across Scotland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.</a:t>
            </a:r>
          </a:p>
          <a:p>
            <a:pPr marL="12700" marR="5080" lvl="0">
              <a:spcBef>
                <a:spcPts val="100"/>
              </a:spcBef>
            </a:pP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marL="12700" marR="5080" lvl="0">
              <a:spcBef>
                <a:spcPts val="100"/>
              </a:spcBef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The new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  <a:hlinkClick r:id="rId5"/>
              </a:rPr>
              <a:t>SPSPMH change package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 reflects a significant amount of the feedback identified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by staff.</a:t>
            </a:r>
          </a:p>
          <a:p>
            <a:pPr marL="12700" marR="5080" lvl="0">
              <a:spcBef>
                <a:spcPts val="100"/>
              </a:spcBef>
            </a:pP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marL="12700" marR="5080" lvl="0">
              <a:spcBef>
                <a:spcPts val="100"/>
              </a:spcBef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Key opportunities for improvement and the SPSPMH response are highlighted in the table opposite.</a:t>
            </a: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34483"/>
              </p:ext>
            </p:extLst>
          </p:nvPr>
        </p:nvGraphicFramePr>
        <p:xfrm>
          <a:off x="4114800" y="1076516"/>
          <a:ext cx="4876800" cy="3447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2170">
                  <a:extLst>
                    <a:ext uri="{9D8B030D-6E8A-4147-A177-3AD203B41FA5}">
                      <a16:colId xmlns:a16="http://schemas.microsoft.com/office/drawing/2014/main" val="2952774072"/>
                    </a:ext>
                  </a:extLst>
                </a:gridCol>
                <a:gridCol w="2624630">
                  <a:extLst>
                    <a:ext uri="{9D8B030D-6E8A-4147-A177-3AD203B41FA5}">
                      <a16:colId xmlns:a16="http://schemas.microsoft.com/office/drawing/2014/main" val="916600103"/>
                    </a:ext>
                  </a:extLst>
                </a:gridCol>
              </a:tblGrid>
              <a:tr h="14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Opportunity for improvement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SPSPMH response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79062"/>
                  </a:ext>
                </a:extLst>
              </a:tr>
              <a:tr h="567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A desire for an immediate debrief (following an incident of restraint)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Safe communication driver of ‘The Essentials of Safe Care’ and ‘Communication process’ driver of SPSPMH change package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/>
                </a:tc>
                <a:extLst>
                  <a:ext uri="{0D108BD9-81ED-4DB2-BD59-A6C34878D82A}">
                    <a16:rowId xmlns:a16="http://schemas.microsoft.com/office/drawing/2014/main" val="3042394138"/>
                  </a:ext>
                </a:extLst>
              </a:tr>
              <a:tr h="71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Fewer staff leading to less support and therapeutic time available which may lead to distress and </a:t>
                      </a:r>
                      <a:r>
                        <a:rPr lang="en-GB" sz="1000" dirty="0" smtClean="0">
                          <a:effectLst/>
                          <a:latin typeface="+mn-lt"/>
                        </a:rPr>
                        <a:t>frustration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Safe staffing driver of ‘The Essentials of Safe Care’ and the introduction of the ‘Safe Staffing Real-time Resource’ to plan for safe care.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/>
                </a:tc>
                <a:extLst>
                  <a:ext uri="{0D108BD9-81ED-4DB2-BD59-A6C34878D82A}">
                    <a16:rowId xmlns:a16="http://schemas.microsoft.com/office/drawing/2014/main" val="2954039444"/>
                  </a:ext>
                </a:extLst>
              </a:tr>
              <a:tr h="579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Staff being formally trained in the use of restraint including de-escalation techniques </a:t>
                      </a: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Our change package contains the change idea ‘De-escalation techniques: Staff are trained and use’ 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/>
                </a:tc>
                <a:extLst>
                  <a:ext uri="{0D108BD9-81ED-4DB2-BD59-A6C34878D82A}">
                    <a16:rowId xmlns:a16="http://schemas.microsoft.com/office/drawing/2014/main" val="924486005"/>
                  </a:ext>
                </a:extLst>
              </a:tr>
              <a:tr h="579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Patients have opportunity to participate in appropriate activities and feel important </a:t>
                      </a: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Our change package contains the change idea ‘Introduce staff led group activities’ 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/>
                </a:tc>
                <a:extLst>
                  <a:ext uri="{0D108BD9-81ED-4DB2-BD59-A6C34878D82A}">
                    <a16:rowId xmlns:a16="http://schemas.microsoft.com/office/drawing/2014/main" val="3333441986"/>
                  </a:ext>
                </a:extLst>
              </a:tr>
              <a:tr h="65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Staff were familiar to the patient, having spent more 1:1 time with that staff member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Our change package contains the secondary driver ‘Continuous interventions are delivered by core, familiar and skilled staff’ 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92" marR="35292" marT="0" marB="0"/>
                </a:tc>
                <a:extLst>
                  <a:ext uri="{0D108BD9-81ED-4DB2-BD59-A6C34878D82A}">
                    <a16:rowId xmlns:a16="http://schemas.microsoft.com/office/drawing/2014/main" val="111533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5686" y="268734"/>
            <a:ext cx="5692775" cy="369332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Acknowledgements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685" y="1148736"/>
            <a:ext cx="4845361" cy="134681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kern="0" dirty="0" smtClean="0">
                <a:solidFill>
                  <a:srgbClr val="004380"/>
                </a:solidFill>
              </a:rPr>
              <a:t>We would like to extend our thanks to our co-design group and the healthcare staff who responded to the questionnaire.</a:t>
            </a:r>
          </a:p>
          <a:p>
            <a:endParaRPr lang="en-GB" kern="0" dirty="0">
              <a:solidFill>
                <a:srgbClr val="004380"/>
              </a:solidFill>
            </a:endParaRP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8510661" y="501312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ction Button: Return 9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9573"/>
            <a:ext cx="3125998" cy="3125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981" y="2268595"/>
            <a:ext cx="1078690" cy="1432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562" y="2439814"/>
            <a:ext cx="1129250" cy="1129250"/>
          </a:xfrm>
          <a:prstGeom prst="rect">
            <a:avLst/>
          </a:prstGeom>
        </p:spPr>
      </p:pic>
      <p:pic>
        <p:nvPicPr>
          <p:cNvPr id="19" name="Picture 2" descr="Mental Health Network (Greater Glasgow) | Glasgow mental heal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0" y="2386013"/>
            <a:ext cx="1509865" cy="7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jonathanr\AppData\Local\Microsoft\Windows\INetCache\Content.Outlook\8J7I854O\cts-new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43" y="2221730"/>
            <a:ext cx="1512504" cy="140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Support in Mind Scotland - JustGivi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6" y="3807967"/>
            <a:ext cx="1399857" cy="118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4638" y="3599550"/>
            <a:ext cx="1447818" cy="144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074" y="3803986"/>
            <a:ext cx="1571458" cy="1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149807" y="1171669"/>
            <a:ext cx="266019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800" dirty="0" smtClean="0">
                <a:solidFill>
                  <a:srgbClr val="706F6F"/>
                </a:solidFill>
              </a:rPr>
              <a:t>his.mhportfolio@nhs.scot</a:t>
            </a:r>
            <a:endParaRPr sz="1800" dirty="0">
              <a:solidFill>
                <a:srgbClr val="706F6F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149807" y="1817443"/>
            <a:ext cx="11366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>
                <a:solidFill>
                  <a:srgbClr val="706F6F"/>
                </a:solidFill>
                <a:latin typeface="Calibri"/>
                <a:cs typeface="Calibri"/>
              </a:rPr>
              <a:t>@</a:t>
            </a:r>
            <a:r>
              <a:rPr lang="en-GB" spc="-15" dirty="0" smtClean="0">
                <a:solidFill>
                  <a:srgbClr val="706F6F"/>
                </a:solidFill>
                <a:latin typeface="Calibri"/>
                <a:cs typeface="Calibri"/>
              </a:rPr>
              <a:t>SPSP_MH</a:t>
            </a:r>
            <a:endParaRPr dirty="0">
              <a:solidFill>
                <a:srgbClr val="706F6F"/>
              </a:solidFill>
              <a:latin typeface="Calibri"/>
              <a:cs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20308" y="1048677"/>
            <a:ext cx="534924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520308" y="1688067"/>
            <a:ext cx="534924" cy="53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body" idx="1"/>
          </p:nvPr>
        </p:nvSpPr>
        <p:spPr>
          <a:xfrm>
            <a:off x="461924" y="3360962"/>
            <a:ext cx="8220151" cy="149630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765" marR="5433060">
              <a:lnSpc>
                <a:spcPct val="102200"/>
              </a:lnSpc>
              <a:spcBef>
                <a:spcPts val="50"/>
              </a:spcBef>
            </a:pPr>
            <a:r>
              <a:rPr lang="en-GB" dirty="0">
                <a:solidFill>
                  <a:srgbClr val="706F6F"/>
                </a:solidFill>
              </a:rPr>
              <a:t>© </a:t>
            </a:r>
            <a:r>
              <a:rPr lang="en-GB" spc="-5" dirty="0">
                <a:solidFill>
                  <a:srgbClr val="706F6F"/>
                </a:solidFill>
              </a:rPr>
              <a:t>Healthcare Improvement Scotland </a:t>
            </a:r>
            <a:r>
              <a:rPr lang="en-GB" dirty="0" smtClean="0">
                <a:solidFill>
                  <a:srgbClr val="706F6F"/>
                </a:solidFill>
              </a:rPr>
              <a:t>2021</a:t>
            </a:r>
            <a:endParaRPr lang="en-GB" spc="-5" dirty="0" smtClean="0">
              <a:solidFill>
                <a:srgbClr val="706F6F"/>
              </a:solidFill>
            </a:endParaRPr>
          </a:p>
          <a:p>
            <a:pPr marL="24765" marR="5433060">
              <a:lnSpc>
                <a:spcPct val="102200"/>
              </a:lnSpc>
              <a:spcBef>
                <a:spcPts val="50"/>
              </a:spcBef>
            </a:pPr>
            <a:r>
              <a:rPr spc="-5" dirty="0" smtClean="0">
                <a:solidFill>
                  <a:srgbClr val="706F6F"/>
                </a:solidFill>
              </a:rPr>
              <a:t>Published </a:t>
            </a:r>
            <a:r>
              <a:rPr lang="en-GB" spc="-5" dirty="0" smtClean="0">
                <a:solidFill>
                  <a:srgbClr val="FF0000"/>
                </a:solidFill>
              </a:rPr>
              <a:t>May 2022</a:t>
            </a:r>
            <a:endParaRPr sz="1800" dirty="0" smtClean="0">
              <a:solidFill>
                <a:srgbClr val="FF0000"/>
              </a:solidFill>
            </a:endParaRPr>
          </a:p>
          <a:p>
            <a:pPr marL="24765" marR="5080">
              <a:lnSpc>
                <a:spcPct val="100000"/>
              </a:lnSpc>
            </a:pPr>
            <a:r>
              <a:rPr b="0" dirty="0" smtClean="0">
                <a:solidFill>
                  <a:srgbClr val="706F6F"/>
                </a:solidFill>
                <a:latin typeface="Calibri"/>
                <a:cs typeface="Calibri"/>
              </a:rPr>
              <a:t>This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document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is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licensed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under the </a:t>
            </a:r>
            <a:r>
              <a:rPr b="0" spc="-10" dirty="0">
                <a:solidFill>
                  <a:srgbClr val="706F6F"/>
                </a:solidFill>
                <a:latin typeface="Calibri"/>
                <a:cs typeface="Calibri"/>
              </a:rPr>
              <a:t>Creative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Commons Attribution-Noncommercial-NoDerivatives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4.0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International Licence.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This 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allows </a:t>
            </a:r>
            <a:r>
              <a:rPr b="0" spc="-10" dirty="0">
                <a:solidFill>
                  <a:srgbClr val="706F6F"/>
                </a:solidFill>
                <a:latin typeface="Calibri"/>
                <a:cs typeface="Calibri"/>
              </a:rPr>
              <a:t>for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the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copy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and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redistribution of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this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document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as long as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Healthcare Improvement Scotland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is fully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acknowledged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and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given  credit.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The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material must not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be </a:t>
            </a:r>
            <a:r>
              <a:rPr b="0" spc="-10" dirty="0">
                <a:solidFill>
                  <a:srgbClr val="706F6F"/>
                </a:solidFill>
                <a:latin typeface="Calibri"/>
                <a:cs typeface="Calibri"/>
              </a:rPr>
              <a:t>remixed, transformed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or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built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upon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in </a:t>
            </a:r>
            <a:r>
              <a:rPr b="0" spc="-10" dirty="0">
                <a:solidFill>
                  <a:srgbClr val="706F6F"/>
                </a:solidFill>
                <a:latin typeface="Calibri"/>
                <a:cs typeface="Calibri"/>
              </a:rPr>
              <a:t>any </a:t>
            </a:r>
            <a:r>
              <a:rPr b="0" spc="-35" dirty="0">
                <a:solidFill>
                  <a:srgbClr val="706F6F"/>
                </a:solidFill>
                <a:latin typeface="Calibri"/>
                <a:cs typeface="Calibri"/>
              </a:rPr>
              <a:t>way. </a:t>
            </a:r>
            <a:r>
              <a:rPr b="0" spc="-55" dirty="0">
                <a:solidFill>
                  <a:srgbClr val="706F6F"/>
                </a:solidFill>
                <a:latin typeface="Calibri"/>
                <a:cs typeface="Calibri"/>
              </a:rPr>
              <a:t>To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view a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copy of </a:t>
            </a:r>
            <a:r>
              <a:rPr b="0" dirty="0">
                <a:solidFill>
                  <a:srgbClr val="706F6F"/>
                </a:solidFill>
                <a:latin typeface="Calibri"/>
                <a:cs typeface="Calibri"/>
              </a:rPr>
              <a:t>this </a:t>
            </a:r>
            <a:r>
              <a:rPr b="0" spc="-5" dirty="0">
                <a:solidFill>
                  <a:srgbClr val="706F6F"/>
                </a:solidFill>
                <a:latin typeface="Calibri"/>
                <a:cs typeface="Calibri"/>
              </a:rPr>
              <a:t>licence, visit  https://creativecommons.org/licenses/by-nc-nd/4.0/</a:t>
            </a: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u="sng" spc="-5" dirty="0">
                <a:solidFill>
                  <a:srgbClr val="004380"/>
                </a:solidFill>
                <a:uFill>
                  <a:solidFill>
                    <a:srgbClr val="009FE1"/>
                  </a:solidFill>
                </a:uFill>
                <a:hlinkClick r:id="rId6"/>
              </a:rPr>
              <a:t>www.healthcareimprovementscotland.org</a:t>
            </a:r>
          </a:p>
          <a:p>
            <a:pPr marL="12065">
              <a:lnSpc>
                <a:spcPct val="100000"/>
              </a:lnSpc>
              <a:spcBef>
                <a:spcPts val="35"/>
              </a:spcBef>
            </a:pPr>
            <a:endParaRPr sz="1150" dirty="0">
              <a:solidFill>
                <a:srgbClr val="706F6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99897"/>
            <a:ext cx="822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lang="en-GB" sz="1200" spc="-10" dirty="0">
                <a:solidFill>
                  <a:srgbClr val="706F6F"/>
                </a:solidFill>
                <a:cs typeface="Calibri"/>
              </a:rPr>
              <a:t>You can read and download this document from our </a:t>
            </a:r>
            <a:r>
              <a:rPr lang="en-GB" sz="1200" spc="-10" dirty="0" smtClean="0">
                <a:solidFill>
                  <a:srgbClr val="706F6F"/>
                </a:solidFill>
                <a:cs typeface="Calibri"/>
              </a:rPr>
              <a:t>website. We </a:t>
            </a:r>
            <a:r>
              <a:rPr lang="en-GB" sz="1200" spc="-10" dirty="0">
                <a:solidFill>
                  <a:srgbClr val="706F6F"/>
                </a:solidFill>
                <a:cs typeface="Calibri"/>
              </a:rPr>
              <a:t>are happy to consider requests for other languages or formats.  Please  contact our Equality and Diversity Advisor on 0141 225 6999  or email </a:t>
            </a:r>
            <a:r>
              <a:rPr lang="en-GB" sz="1200" spc="-10" dirty="0" smtClean="0">
                <a:solidFill>
                  <a:srgbClr val="706F6F"/>
                </a:solidFill>
                <a:cs typeface="Calibri"/>
              </a:rPr>
              <a:t>contactpublicinvolvement.his@nhs.scot</a:t>
            </a:r>
            <a:endParaRPr lang="en-GB" sz="1200" spc="-10" dirty="0">
              <a:solidFill>
                <a:srgbClr val="706F6F"/>
              </a:solidFill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924" y="326366"/>
            <a:ext cx="149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Contact us</a:t>
            </a:r>
            <a:endParaRPr lang="en-GB" sz="2400" dirty="0"/>
          </a:p>
        </p:txBody>
      </p:sp>
      <p:sp>
        <p:nvSpPr>
          <p:cNvPr id="11" name="Action Button: Return 10">
            <a:hlinkClick r:id="" action="ppaction://hlinkshowjump?jump=previousslide" highlightClick="1"/>
          </p:cNvPr>
          <p:cNvSpPr/>
          <p:nvPr/>
        </p:nvSpPr>
        <p:spPr>
          <a:xfrm>
            <a:off x="8605092" y="4755460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7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38398" y="328939"/>
            <a:ext cx="68874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FFFFFF"/>
                </a:solidFill>
              </a:rPr>
              <a:t>Introduction</a:t>
            </a:r>
            <a:endParaRPr sz="24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351536" y="1004264"/>
            <a:ext cx="8315959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spc="-5" dirty="0">
                <a:solidFill>
                  <a:srgbClr val="706F6F"/>
                </a:solidFill>
                <a:cs typeface="Calibri"/>
              </a:rPr>
              <a:t>In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autumn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of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2021,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the Scottish Patient Safety Programme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for Mental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Health (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SPSPMH) engaged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with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healthcare staff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to understand the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use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of restrictive practices, particularly restraint, and potential areas for improvement.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Key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themes which emerged include the need to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ensure: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safe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staffing;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adequate training for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staff;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1:1 time between staff and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patients,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and the opportunity for patient to participate in activities. </a:t>
            </a:r>
            <a:endParaRPr lang="en-GB" sz="1200" spc="-5" dirty="0" smtClean="0">
              <a:solidFill>
                <a:srgbClr val="706F6F"/>
              </a:solidFill>
              <a:cs typeface="Calibri"/>
            </a:endParaRPr>
          </a:p>
          <a:p>
            <a:pPr>
              <a:spcAft>
                <a:spcPts val="0"/>
              </a:spcAft>
            </a:pPr>
            <a:endParaRPr lang="en-GB" sz="400" spc="-5" dirty="0">
              <a:solidFill>
                <a:srgbClr val="706F6F"/>
              </a:solidFill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A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package of evidence based guidance and support has been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developed in partnership with the SPSPMH Co-Design Group which focuses on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the essentials identified as being central to supporting the safe delivery of care.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51536" y="3105150"/>
            <a:ext cx="16154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4380"/>
                </a:solidFill>
                <a:latin typeface="Calibri"/>
                <a:cs typeface="Calibri"/>
              </a:rPr>
              <a:t>What we </a:t>
            </a:r>
            <a:r>
              <a:rPr sz="1400" b="1" dirty="0">
                <a:solidFill>
                  <a:srgbClr val="004380"/>
                </a:solidFill>
                <a:latin typeface="Calibri"/>
                <a:cs typeface="Calibri"/>
              </a:rPr>
              <a:t>aimed </a:t>
            </a:r>
            <a:r>
              <a:rPr sz="1400" b="1" spc="-5" dirty="0">
                <a:solidFill>
                  <a:srgbClr val="004380"/>
                </a:solidFill>
                <a:latin typeface="Calibri"/>
                <a:cs typeface="Calibri"/>
              </a:rPr>
              <a:t>to</a:t>
            </a:r>
            <a:r>
              <a:rPr sz="1400" b="1" spc="-145" dirty="0">
                <a:solidFill>
                  <a:srgbClr val="00438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4380"/>
                </a:solidFill>
                <a:latin typeface="Calibri"/>
                <a:cs typeface="Calibri"/>
              </a:rPr>
              <a:t>do</a:t>
            </a:r>
            <a:endParaRPr sz="1400" dirty="0">
              <a:solidFill>
                <a:srgbClr val="004380"/>
              </a:solidFill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51536" y="3824482"/>
            <a:ext cx="1043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4380"/>
                </a:solidFill>
                <a:latin typeface="Calibri"/>
                <a:cs typeface="Calibri"/>
              </a:rPr>
              <a:t>How </a:t>
            </a:r>
            <a:r>
              <a:rPr sz="1400" b="1" spc="-5" dirty="0">
                <a:solidFill>
                  <a:srgbClr val="004380"/>
                </a:solidFill>
                <a:latin typeface="Calibri"/>
                <a:cs typeface="Calibri"/>
              </a:rPr>
              <a:t>we </a:t>
            </a:r>
            <a:r>
              <a:rPr sz="1400" b="1" dirty="0">
                <a:solidFill>
                  <a:srgbClr val="004380"/>
                </a:solidFill>
                <a:latin typeface="Calibri"/>
                <a:cs typeface="Calibri"/>
              </a:rPr>
              <a:t>did</a:t>
            </a:r>
            <a:r>
              <a:rPr sz="1400" b="1" spc="-125" dirty="0">
                <a:solidFill>
                  <a:srgbClr val="00438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4380"/>
                </a:solidFill>
                <a:latin typeface="Calibri"/>
                <a:cs typeface="Calibri"/>
              </a:rPr>
              <a:t>it</a:t>
            </a:r>
            <a:endParaRPr sz="1400" dirty="0">
              <a:solidFill>
                <a:srgbClr val="004380"/>
              </a:solidFill>
              <a:latin typeface="Calibri"/>
              <a:cs typeface="Calibri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51536" y="4400550"/>
            <a:ext cx="662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4380"/>
                </a:solidFill>
                <a:latin typeface="Calibri"/>
                <a:cs typeface="Calibri"/>
              </a:rPr>
              <a:t>Learning</a:t>
            </a:r>
            <a:endParaRPr sz="1400" dirty="0">
              <a:solidFill>
                <a:srgbClr val="004380"/>
              </a:solidFill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432964" y="3105150"/>
            <a:ext cx="54918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en-GB" sz="1200" spc="-5" dirty="0">
                <a:solidFill>
                  <a:srgbClr val="706F6F"/>
                </a:solidFill>
                <a:cs typeface="Calibri"/>
              </a:rPr>
              <a:t>We aimed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to understand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the use of restrictive practices, particularly restraint, and potential areas for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improvement for the perspective of staff.</a:t>
            </a:r>
            <a:endParaRPr lang="en-GB" sz="1200" spc="-5" dirty="0">
              <a:solidFill>
                <a:srgbClr val="706F6F"/>
              </a:solidFill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432964" y="3824482"/>
            <a:ext cx="54918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200" spc="-5" dirty="0">
                <a:solidFill>
                  <a:srgbClr val="706F6F"/>
                </a:solidFill>
                <a:cs typeface="Calibri"/>
              </a:rPr>
              <a:t>This was undertaken at a service level across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adult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inpatient mental health settings using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an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online questionnaire (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n=137).</a:t>
            </a:r>
            <a:endParaRPr lang="en-GB" sz="1200" spc="-5" dirty="0">
              <a:solidFill>
                <a:srgbClr val="706F6F"/>
              </a:solidFill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432964" y="4400550"/>
            <a:ext cx="54918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1200" spc="-5" dirty="0">
                <a:solidFill>
                  <a:srgbClr val="706F6F"/>
                </a:solidFill>
                <a:cs typeface="Calibri"/>
              </a:rPr>
              <a:t>The survey identified 4 main opportunities for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improvement. These have been included in the SPSPMH change package for 22/23.</a:t>
            </a:r>
            <a:endParaRPr lang="en-GB" sz="1200" spc="-5" dirty="0">
              <a:solidFill>
                <a:srgbClr val="706F6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51536" y="2464590"/>
            <a:ext cx="18995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smtClean="0">
                <a:solidFill>
                  <a:srgbClr val="004380"/>
                </a:solidFill>
                <a:latin typeface="Calibri"/>
                <a:cs typeface="Calibri"/>
              </a:rPr>
              <a:t>What</a:t>
            </a:r>
            <a:r>
              <a:rPr lang="en-GB" sz="1400" b="1" spc="-5" dirty="0" smtClean="0">
                <a:solidFill>
                  <a:srgbClr val="004380"/>
                </a:solidFill>
                <a:latin typeface="Calibri"/>
                <a:cs typeface="Calibri"/>
              </a:rPr>
              <a:t> this report will do</a:t>
            </a:r>
            <a:endParaRPr sz="1400" dirty="0">
              <a:solidFill>
                <a:srgbClr val="004380"/>
              </a:solidFill>
              <a:latin typeface="Calibri"/>
              <a:cs typeface="Calibri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2432963" y="2462073"/>
            <a:ext cx="600644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en-GB" sz="1200" spc="-5" dirty="0">
                <a:solidFill>
                  <a:srgbClr val="706F6F"/>
                </a:solidFill>
                <a:cs typeface="Calibri"/>
              </a:rPr>
              <a:t>This report sets out the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key findings </a:t>
            </a:r>
            <a:r>
              <a:rPr lang="en-GB" sz="1200" spc="-5" dirty="0">
                <a:solidFill>
                  <a:srgbClr val="706F6F"/>
                </a:solidFill>
                <a:cs typeface="Calibri"/>
              </a:rPr>
              <a:t>of </a:t>
            </a:r>
            <a:r>
              <a:rPr lang="en-GB" sz="1200" spc="-5" dirty="0" smtClean="0">
                <a:solidFill>
                  <a:srgbClr val="706F6F"/>
                </a:solidFill>
                <a:cs typeface="Calibri"/>
              </a:rPr>
              <a:t>a survey of healthcare professionals working in an adult inpatient mental health setting across Scotland.</a:t>
            </a:r>
            <a:endParaRPr lang="en-GB" sz="1200" spc="-5" dirty="0">
              <a:solidFill>
                <a:srgbClr val="706F6F"/>
              </a:solidFill>
              <a:cs typeface="Calibri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8" name="Action Button: Return 17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36" name="object 2"/>
          <p:cNvSpPr txBox="1">
            <a:spLocks noGrp="1"/>
          </p:cNvSpPr>
          <p:nvPr>
            <p:ph type="title"/>
          </p:nvPr>
        </p:nvSpPr>
        <p:spPr>
          <a:xfrm>
            <a:off x="400608" y="275253"/>
            <a:ext cx="82861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 smtClean="0">
                <a:solidFill>
                  <a:srgbClr val="FFFFFF"/>
                </a:solidFill>
              </a:rPr>
              <a:t>Overview of themes</a:t>
            </a:r>
            <a:endParaRPr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00608" y="104629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3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Overview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3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5198" y="150620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We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aimed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to understand the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use of restrictive practices, particularly restraint, and potential areas for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improvement through a questionnaire. </a:t>
            </a:r>
          </a:p>
          <a:p>
            <a:pPr lvl="0">
              <a:defRPr/>
            </a:pP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lvl="0">
              <a:defRPr/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A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thematic analysis of the feedback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was completed, which identified the following opportunities for improvement:</a:t>
            </a: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lvl="0">
              <a:defRPr/>
            </a:pP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Adequate staffing ratio of staff to patients </a:t>
            </a:r>
            <a:endParaRPr lang="en-GB" sz="1200" spc="-5" dirty="0" smtClean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Staff being formally trained in the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use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of restraint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including de-escalation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techniques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Valuing a focus on 1:1 time for staff and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Patients have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opportunities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to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participate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in appropriate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activities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and feel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important.</a:t>
            </a: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65" name="Picture 6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35" name="Action Button: Return 34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ction Button: Home 65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35" y="1065346"/>
            <a:ext cx="1292757" cy="1261894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28" y="1204178"/>
            <a:ext cx="1167861" cy="1138301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35" y="2804877"/>
            <a:ext cx="1346123" cy="1239523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23" y="2893114"/>
            <a:ext cx="1305869" cy="992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2291" y="2354818"/>
            <a:ext cx="12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4380"/>
                </a:solidFill>
              </a:rPr>
              <a:t>Staffing</a:t>
            </a:r>
            <a:endParaRPr lang="en-GB" dirty="0">
              <a:solidFill>
                <a:srgbClr val="00438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05946" y="2354818"/>
            <a:ext cx="12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4380"/>
                </a:solidFill>
              </a:rPr>
              <a:t>Training</a:t>
            </a:r>
            <a:endParaRPr lang="en-GB" dirty="0">
              <a:solidFill>
                <a:srgbClr val="00438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37749" y="4107418"/>
            <a:ext cx="12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4380"/>
                </a:solidFill>
              </a:rPr>
              <a:t>1:1 Time</a:t>
            </a:r>
            <a:endParaRPr lang="en-GB" dirty="0">
              <a:solidFill>
                <a:srgbClr val="00438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32935" y="4107418"/>
            <a:ext cx="122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4380"/>
                </a:solidFill>
              </a:rPr>
              <a:t>Activities</a:t>
            </a:r>
            <a:endParaRPr lang="en-GB" dirty="0">
              <a:solidFill>
                <a:srgbClr val="00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9305" y="299814"/>
            <a:ext cx="853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400" b="1" spc="-5" dirty="0" smtClean="0">
                <a:solidFill>
                  <a:srgbClr val="FFFFFF"/>
                </a:solidFill>
              </a:rPr>
              <a:t>Summary</a:t>
            </a:r>
            <a:endParaRPr sz="24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254" y="1088133"/>
            <a:ext cx="826034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Summary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137 questionnaire responses were received from staff working in 10 boards in total. Nearly a third of responses came from one territorial board. Most (over 70%) of those responding to the questionnaire were nursing staff, with 11% medical staff and smaller respondent numbers of AHP and healthcare support workers.  Most (over 70%) respondents had 5 or more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years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length of service with their organisation, with 60% having 10+ years. </a:t>
            </a:r>
          </a:p>
          <a:p>
            <a:pPr lvl="0">
              <a:defRPr/>
            </a:pPr>
            <a:endParaRPr lang="en-GB" sz="1200" spc="-5" dirty="0" smtClean="0">
              <a:solidFill>
                <a:srgbClr val="FF0000"/>
              </a:solidFill>
              <a:cs typeface="Calibri"/>
            </a:endParaRPr>
          </a:p>
          <a:p>
            <a:pPr lvl="0">
              <a:defRPr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The Evidence and Evaluation Team (EEvIT) analysed the data </a:t>
            </a:r>
            <a:endParaRPr lang="en-GB" sz="1200" spc="-5" dirty="0" smtClean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lvl="0">
              <a:defRPr/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resulting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from the survey exercise. The responses have been </a:t>
            </a:r>
            <a:endParaRPr lang="en-GB" sz="1200" spc="-5" dirty="0" smtClean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lvl="0">
              <a:defRPr/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grouped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where appropriate in to the Q1- Q7 format set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out </a:t>
            </a:r>
          </a:p>
          <a:p>
            <a:pPr lvl="0">
              <a:defRPr/>
            </a:pP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in table 1.</a:t>
            </a:r>
            <a:endParaRPr lang="en-GB" sz="1200" spc="-5" dirty="0">
              <a:solidFill>
                <a:srgbClr val="555355"/>
              </a:solidFill>
              <a:cs typeface="Calibri Light" panose="020F0302020204030204" pitchFamily="34" charset="0"/>
            </a:endParaRPr>
          </a:p>
          <a:p>
            <a:pPr lvl="0">
              <a:defRPr/>
            </a:pPr>
            <a:endParaRPr lang="en-GB" sz="1200" spc="-5" dirty="0" smtClean="0">
              <a:solidFill>
                <a:srgbClr val="FF0000"/>
              </a:solidFill>
              <a:cs typeface="Calibri"/>
            </a:endParaRPr>
          </a:p>
          <a:p>
            <a:pPr lvl="0">
              <a:defRPr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The following pages details the highest </a:t>
            </a:r>
            <a:r>
              <a:rPr lang="en-GB" sz="1200" spc="-5" dirty="0" smtClean="0">
                <a:solidFill>
                  <a:srgbClr val="555355"/>
                </a:solidFill>
                <a:cs typeface="Calibri Light" panose="020F0302020204030204" pitchFamily="34" charset="0"/>
              </a:rPr>
              <a:t>responses </a:t>
            </a: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received for </a:t>
            </a:r>
          </a:p>
          <a:p>
            <a:pPr lvl="0">
              <a:defRPr/>
            </a:pPr>
            <a:r>
              <a:rPr lang="en-GB" sz="1200" spc="-5" dirty="0">
                <a:solidFill>
                  <a:srgbClr val="555355"/>
                </a:solidFill>
                <a:cs typeface="Calibri Light" panose="020F0302020204030204" pitchFamily="34" charset="0"/>
              </a:rPr>
              <a:t>each question.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04270"/>
              </p:ext>
            </p:extLst>
          </p:nvPr>
        </p:nvGraphicFramePr>
        <p:xfrm>
          <a:off x="4416880" y="2292123"/>
          <a:ext cx="4022533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437">
                  <a:extLst>
                    <a:ext uri="{9D8B030D-6E8A-4147-A177-3AD203B41FA5}">
                      <a16:colId xmlns:a16="http://schemas.microsoft.com/office/drawing/2014/main" val="2302790737"/>
                    </a:ext>
                  </a:extLst>
                </a:gridCol>
                <a:gridCol w="3688096">
                  <a:extLst>
                    <a:ext uri="{9D8B030D-6E8A-4147-A177-3AD203B41FA5}">
                      <a16:colId xmlns:a16="http://schemas.microsoft.com/office/drawing/2014/main" val="4013058533"/>
                    </a:ext>
                  </a:extLst>
                </a:gridCol>
              </a:tblGrid>
              <a:tr h="1614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Table 1. Questions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115979"/>
                  </a:ext>
                </a:extLst>
              </a:tr>
              <a:tr h="151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What reasons would result in you using </a:t>
                      </a:r>
                      <a:r>
                        <a:rPr lang="en-GB" sz="1000" dirty="0" smtClean="0">
                          <a:effectLst/>
                        </a:rPr>
                        <a:t>restraint?</a:t>
                      </a:r>
                      <a:endParaRPr lang="en-GB" sz="1000" dirty="0">
                        <a:effectLst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3724777937"/>
                  </a:ext>
                </a:extLst>
              </a:tr>
              <a:tr h="340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What de-escalation techniques do you use to prevent incidents of restraint? </a:t>
                      </a: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4112428749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How do you feel following an incident of restraint? 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821650216"/>
                  </a:ext>
                </a:extLst>
              </a:tr>
              <a:tr h="183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Who would you able talk to about an incident of restraint after it happens?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3957826563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How do staffing levels impact on the likelihood of the use of restraint happening on a ward?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1619339506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What do you feel would reduce distress and make it safer for patients experiencing restraint?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129183913"/>
                  </a:ext>
                </a:extLst>
              </a:tr>
              <a:tr h="322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7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>
                    <a:solidFill>
                      <a:srgbClr val="0043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What do you see as the biggest opportunity for improvement when supporting people to reduce stress and distress?</a:t>
                      </a:r>
                      <a:endParaRPr lang="en-GB" sz="1000" dirty="0">
                        <a:solidFill>
                          <a:srgbClr val="403E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52" marR="52652" marT="0" marB="0"/>
                </a:tc>
                <a:extLst>
                  <a:ext uri="{0D108BD9-81ED-4DB2-BD59-A6C34878D82A}">
                    <a16:rowId xmlns:a16="http://schemas.microsoft.com/office/drawing/2014/main" val="57149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9305" y="299814"/>
            <a:ext cx="853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400" b="1" spc="-5" dirty="0">
                <a:solidFill>
                  <a:srgbClr val="FFFFFF"/>
                </a:solidFill>
              </a:rPr>
              <a:t>What reasons would result in you using restraint?</a:t>
            </a:r>
            <a:endParaRPr sz="24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2" y="1015842"/>
            <a:ext cx="1838960" cy="1736725"/>
          </a:xfrm>
          <a:prstGeom prst="rect">
            <a:avLst/>
          </a:prstGeom>
          <a:solidFill>
            <a:srgbClr val="004380"/>
          </a:solidFill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6" y="2220965"/>
            <a:ext cx="1713865" cy="158209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2" y="1972760"/>
            <a:ext cx="1753870" cy="1786255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71139" y="2909920"/>
            <a:ext cx="354520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28600" algn="ctr"/>
            <a:r>
              <a:rPr lang="en-US" sz="1200" b="1" dirty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Preventing harm (either to the patient</a:t>
            </a:r>
            <a:endParaRPr lang="en-GB" sz="1200" dirty="0">
              <a:solidFill>
                <a:srgbClr val="0043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ctr"/>
            <a:r>
              <a:rPr lang="en-US" sz="1200" b="1" dirty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themselves, other patients or staff) 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(93 comments about)</a:t>
            </a:r>
            <a:r>
              <a:rPr lang="en-US" sz="1200" dirty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rgbClr val="0043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32705" y="4027888"/>
            <a:ext cx="3545205" cy="48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there were instances of aggressive 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en-US" sz="1200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(52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solidFill>
                <a:srgbClr val="0043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598795" y="4027888"/>
            <a:ext cx="3545205" cy="685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administer required medication/medical procedure when the patient had refused   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(26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about</a:t>
            </a:r>
            <a:r>
              <a:rPr lang="en-US" sz="1200" b="1" dirty="0" smtClean="0">
                <a:solidFill>
                  <a:srgbClr val="0043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200" dirty="0">
              <a:solidFill>
                <a:srgbClr val="0043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9305" y="299814"/>
            <a:ext cx="85327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000" b="1" spc="-5" dirty="0">
                <a:solidFill>
                  <a:srgbClr val="FFFFFF"/>
                </a:solidFill>
              </a:rPr>
              <a:t>What de-escalation techniques do you use to prevent incidents of restraint?</a:t>
            </a:r>
            <a:endParaRPr sz="20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2" y="2674029"/>
            <a:ext cx="1828800" cy="1845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206881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de-escalation 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(38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3834"/>
            <a:ext cx="1929840" cy="17779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18135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ctive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listening, empathising and spending time talking and building professional relationship with patients 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92" y="1163834"/>
            <a:ext cx="2102684" cy="19698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3969" y="336601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(29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US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69305" y="299814"/>
            <a:ext cx="8532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400" b="1" spc="-5" dirty="0">
                <a:solidFill>
                  <a:srgbClr val="FFFFFF"/>
                </a:solidFill>
              </a:rPr>
              <a:t>How do you feel following an incident of restraint?</a:t>
            </a:r>
            <a:endParaRPr sz="24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9719"/>
            <a:ext cx="2013862" cy="224354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27" y="1224845"/>
            <a:ext cx="1780858" cy="177831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23133"/>
            <a:ext cx="1810122" cy="17567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2" y="175059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eeling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anxious, upset, sad or worried it may happen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(44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9678" y="337065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eeling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 or emotionally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drained (31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183" y="175059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hysical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sensation (heart rate/adrenaline/shaking/pain)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42203" y="155592"/>
            <a:ext cx="8532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000" b="1" spc="-5" dirty="0">
                <a:solidFill>
                  <a:srgbClr val="FFFFFF"/>
                </a:solidFill>
              </a:rPr>
              <a:t>Who would you be able to talk to about an incident of restraint </a:t>
            </a:r>
            <a:r>
              <a:rPr lang="en-GB" sz="2000" b="1" spc="-5" dirty="0" smtClean="0">
                <a:solidFill>
                  <a:srgbClr val="FFFFFF"/>
                </a:solidFill>
              </a:rPr>
              <a:t/>
            </a:r>
            <a:br>
              <a:rPr lang="en-GB" sz="2000" b="1" spc="-5" dirty="0" smtClean="0">
                <a:solidFill>
                  <a:srgbClr val="FFFFFF"/>
                </a:solidFill>
              </a:rPr>
            </a:br>
            <a:r>
              <a:rPr lang="en-GB" sz="2000" b="1" spc="-5" dirty="0" smtClean="0">
                <a:solidFill>
                  <a:srgbClr val="FFFFFF"/>
                </a:solidFill>
              </a:rPr>
              <a:t>after </a:t>
            </a:r>
            <a:r>
              <a:rPr lang="en-GB" sz="2000" b="1" spc="-5" dirty="0">
                <a:solidFill>
                  <a:srgbClr val="FFFFFF"/>
                </a:solidFill>
              </a:rPr>
              <a:t>it happens?</a:t>
            </a:r>
            <a:endParaRPr sz="20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" y="1326910"/>
            <a:ext cx="1981200" cy="179640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46" y="2952750"/>
            <a:ext cx="2435148" cy="19389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53" y="1206831"/>
            <a:ext cx="2297722" cy="2036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087" y="345086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manager (67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0790" y="199427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colleagues (97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5322" y="3450861"/>
            <a:ext cx="26534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desire for an immediate debrief </a:t>
            </a:r>
            <a:endParaRPr lang="en-GB" sz="1200" b="1" dirty="0" smtClean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potential variation how achievable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in practice)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801"/>
          </a:xfrm>
          <a:prstGeom prst="rect">
            <a:avLst/>
          </a:prstGeom>
        </p:spPr>
      </p:pic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42203" y="155592"/>
            <a:ext cx="8532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GB" sz="2000" b="1" spc="-5" dirty="0">
                <a:solidFill>
                  <a:srgbClr val="FFFFFF"/>
                </a:solidFill>
              </a:rPr>
              <a:t>How do staffing levels impact on the likelihood of the use of restraint happening on a ward?</a:t>
            </a:r>
            <a:endParaRPr sz="2000" b="1" dirty="0"/>
          </a:p>
        </p:txBody>
      </p:sp>
      <p:sp>
        <p:nvSpPr>
          <p:cNvPr id="9" name="object 3"/>
          <p:cNvSpPr txBox="1"/>
          <p:nvPr/>
        </p:nvSpPr>
        <p:spPr>
          <a:xfrm>
            <a:off x="342203" y="1018923"/>
            <a:ext cx="4105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u="none" strike="noStrike" kern="1200" cap="none" spc="0" normalizeH="0" baseline="0" noProof="0" dirty="0">
              <a:ln>
                <a:noFill/>
              </a:ln>
              <a:solidFill>
                <a:srgbClr val="5553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13" y="4703137"/>
            <a:ext cx="670618" cy="414564"/>
          </a:xfrm>
          <a:prstGeom prst="rect">
            <a:avLst/>
          </a:prstGeom>
        </p:spPr>
      </p:pic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8016166" y="4715735"/>
            <a:ext cx="423247" cy="325198"/>
          </a:xfrm>
          <a:prstGeom prst="actionButtonReturn">
            <a:avLst/>
          </a:prstGeom>
          <a:gradFill rotWithShape="1">
            <a:gsLst>
              <a:gs pos="0">
                <a:srgbClr val="00704A">
                  <a:tint val="100000"/>
                  <a:shade val="100000"/>
                  <a:satMod val="130000"/>
                </a:srgbClr>
              </a:gs>
              <a:gs pos="100000">
                <a:srgbClr val="00704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0704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510661" y="469781"/>
            <a:ext cx="528122" cy="312601"/>
          </a:xfrm>
          <a:prstGeom prst="actionButtonHome">
            <a:avLst/>
          </a:prstGeom>
          <a:solidFill>
            <a:srgbClr val="009FE2">
              <a:lumMod val="40000"/>
              <a:lumOff val="6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50" y="3572904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ewer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leading to less support and therapeutic time available which may lead to distress and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frustration (36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2487" y="357724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ewer </a:t>
            </a:r>
            <a:r>
              <a:rPr lang="en-GB" sz="1200" b="1" dirty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leading to delay to restraint or restraint not taking place due to a need for adequate staff to carry out restraint 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</a:t>
            </a:r>
            <a:r>
              <a:rPr lang="en-US" sz="1200" b="1" dirty="0">
                <a:solidFill>
                  <a:srgbClr val="0043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about</a:t>
            </a:r>
            <a:r>
              <a:rPr lang="en-GB" sz="1200" b="1" dirty="0" smtClean="0">
                <a:solidFill>
                  <a:srgbClr val="0043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0043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33543"/>
            <a:ext cx="2095500" cy="227468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99" y="1451087"/>
            <a:ext cx="14001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1312</Words>
  <Application>Microsoft Office PowerPoint</Application>
  <PresentationFormat>On-screen Show (16:9)</PresentationFormat>
  <Paragraphs>121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</vt:lpstr>
      <vt:lpstr>Overview of themes</vt:lpstr>
      <vt:lpstr>Summary</vt:lpstr>
      <vt:lpstr>What reasons would result in you using restraint?</vt:lpstr>
      <vt:lpstr>What de-escalation techniques do you use to prevent incidents of restraint?</vt:lpstr>
      <vt:lpstr>How do you feel following an incident of restraint?</vt:lpstr>
      <vt:lpstr>Who would you be able to talk to about an incident of restraint  after it happens?</vt:lpstr>
      <vt:lpstr>How do staffing levels impact on the likelihood of the use of restraint happening on a ward?</vt:lpstr>
      <vt:lpstr>What do you feel would reduce distress and make it safer for patients experiencing restraint?</vt:lpstr>
      <vt:lpstr>Response</vt:lpstr>
      <vt:lpstr>Acknowledgements</vt:lpstr>
      <vt:lpstr>his.mhportfolio@nhs.scot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Rachael Lee (NHS Healthcare Improvement Scotland)</cp:lastModifiedBy>
  <cp:revision>140</cp:revision>
  <dcterms:created xsi:type="dcterms:W3CDTF">2021-02-23T10:26:17Z</dcterms:created>
  <dcterms:modified xsi:type="dcterms:W3CDTF">2022-05-06T13:50:47Z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2021-02-23T00:00:00Z</vt:filetime>
  </property>
</Properties>
</file>