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Lst>
  <p:notesMasterIdLst>
    <p:notesMasterId r:id="rId11"/>
  </p:notesMasterIdLst>
  <p:sldIdLst>
    <p:sldId id="303" r:id="rId6"/>
    <p:sldId id="304" r:id="rId7"/>
    <p:sldId id="310" r:id="rId8"/>
    <p:sldId id="307" r:id="rId9"/>
    <p:sldId id="311" r:id="rId10"/>
  </p:sldIdLst>
  <p:sldSz cx="10691813" cy="7559675"/>
  <p:notesSz cx="6797675" cy="9926638"/>
  <p:defaultTextStyle>
    <a:defPPr>
      <a:defRPr lang="en-US"/>
    </a:defPPr>
    <a:lvl1pPr marL="0" algn="l" defTabSz="695262" rtl="0" eaLnBrk="1" latinLnBrk="0" hangingPunct="1">
      <a:defRPr sz="2737" kern="1200">
        <a:solidFill>
          <a:schemeClr val="tx1"/>
        </a:solidFill>
        <a:latin typeface="+mn-lt"/>
        <a:ea typeface="+mn-ea"/>
        <a:cs typeface="+mn-cs"/>
      </a:defRPr>
    </a:lvl1pPr>
    <a:lvl2pPr marL="695262" algn="l" defTabSz="695262" rtl="0" eaLnBrk="1" latinLnBrk="0" hangingPunct="1">
      <a:defRPr sz="2737" kern="1200">
        <a:solidFill>
          <a:schemeClr val="tx1"/>
        </a:solidFill>
        <a:latin typeface="+mn-lt"/>
        <a:ea typeface="+mn-ea"/>
        <a:cs typeface="+mn-cs"/>
      </a:defRPr>
    </a:lvl2pPr>
    <a:lvl3pPr marL="1390525" algn="l" defTabSz="695262" rtl="0" eaLnBrk="1" latinLnBrk="0" hangingPunct="1">
      <a:defRPr sz="2737" kern="1200">
        <a:solidFill>
          <a:schemeClr val="tx1"/>
        </a:solidFill>
        <a:latin typeface="+mn-lt"/>
        <a:ea typeface="+mn-ea"/>
        <a:cs typeface="+mn-cs"/>
      </a:defRPr>
    </a:lvl3pPr>
    <a:lvl4pPr marL="2085787" algn="l" defTabSz="695262" rtl="0" eaLnBrk="1" latinLnBrk="0" hangingPunct="1">
      <a:defRPr sz="2737" kern="1200">
        <a:solidFill>
          <a:schemeClr val="tx1"/>
        </a:solidFill>
        <a:latin typeface="+mn-lt"/>
        <a:ea typeface="+mn-ea"/>
        <a:cs typeface="+mn-cs"/>
      </a:defRPr>
    </a:lvl4pPr>
    <a:lvl5pPr marL="2781049" algn="l" defTabSz="695262" rtl="0" eaLnBrk="1" latinLnBrk="0" hangingPunct="1">
      <a:defRPr sz="2737" kern="1200">
        <a:solidFill>
          <a:schemeClr val="tx1"/>
        </a:solidFill>
        <a:latin typeface="+mn-lt"/>
        <a:ea typeface="+mn-ea"/>
        <a:cs typeface="+mn-cs"/>
      </a:defRPr>
    </a:lvl5pPr>
    <a:lvl6pPr marL="3476312" algn="l" defTabSz="695262" rtl="0" eaLnBrk="1" latinLnBrk="0" hangingPunct="1">
      <a:defRPr sz="2737" kern="1200">
        <a:solidFill>
          <a:schemeClr val="tx1"/>
        </a:solidFill>
        <a:latin typeface="+mn-lt"/>
        <a:ea typeface="+mn-ea"/>
        <a:cs typeface="+mn-cs"/>
      </a:defRPr>
    </a:lvl6pPr>
    <a:lvl7pPr marL="4171574" algn="l" defTabSz="695262" rtl="0" eaLnBrk="1" latinLnBrk="0" hangingPunct="1">
      <a:defRPr sz="2737" kern="1200">
        <a:solidFill>
          <a:schemeClr val="tx1"/>
        </a:solidFill>
        <a:latin typeface="+mn-lt"/>
        <a:ea typeface="+mn-ea"/>
        <a:cs typeface="+mn-cs"/>
      </a:defRPr>
    </a:lvl7pPr>
    <a:lvl8pPr marL="4866836" algn="l" defTabSz="695262" rtl="0" eaLnBrk="1" latinLnBrk="0" hangingPunct="1">
      <a:defRPr sz="2737" kern="1200">
        <a:solidFill>
          <a:schemeClr val="tx1"/>
        </a:solidFill>
        <a:latin typeface="+mn-lt"/>
        <a:ea typeface="+mn-ea"/>
        <a:cs typeface="+mn-cs"/>
      </a:defRPr>
    </a:lvl8pPr>
    <a:lvl9pPr marL="5562099" algn="l" defTabSz="695262" rtl="0" eaLnBrk="1" latinLnBrk="0" hangingPunct="1">
      <a:defRPr sz="273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48" userDrawn="1">
          <p15:clr>
            <a:srgbClr val="A4A3A4"/>
          </p15:clr>
        </p15:guide>
        <p15:guide id="2" pos="238" userDrawn="1">
          <p15:clr>
            <a:srgbClr val="A4A3A4"/>
          </p15:clr>
        </p15:guide>
        <p15:guide id="3" orient="horz" pos="314" userDrawn="1">
          <p15:clr>
            <a:srgbClr val="A4A3A4"/>
          </p15:clr>
        </p15:guide>
        <p15:guide id="4" pos="64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p15="http://schemas.microsoft.com/office/powerpoint/2012/main" userId="S-1-5-21-1942464828-378638904-3880573118-2412" providerId="AD"/>
      </p:ext>
    </p:extLst>
  </p:cmAuthor>
  <p:cmAuthor id="2" name="Louise Burke" initials="LB" lastIdx="5" clrIdx="1">
    <p:extLst>
      <p:ext uri="{19B8F6BF-5375-455C-9EA6-DF929625EA0E}">
        <p15:presenceInfo xmlns:p15="http://schemas.microsoft.com/office/powerpoint/2012/main" userId="S-1-5-21-1942464828-378638904-3880573118-205312" providerId="AD"/>
      </p:ext>
    </p:extLst>
  </p:cmAuthor>
  <p:cmAuthor id="3" name="Michelle Miller" initials="MM" lastIdx="9" clrIdx="2">
    <p:extLst>
      <p:ext uri="{19B8F6BF-5375-455C-9EA6-DF929625EA0E}">
        <p15:presenceInfo xmlns:p15="http://schemas.microsoft.com/office/powerpoint/2012/main" userId="S-1-5-21-1942464828-378638904-3880573118-204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CB"/>
    <a:srgbClr val="5ABBA2"/>
    <a:srgbClr val="00516A"/>
    <a:srgbClr val="FFFFFF"/>
    <a:srgbClr val="004685"/>
    <a:srgbClr val="EDEDED"/>
    <a:srgbClr val="A2D5F4"/>
    <a:srgbClr val="00A2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75" autoAdjust="0"/>
    <p:restoredTop sz="92907" autoAdjust="0"/>
  </p:normalViewPr>
  <p:slideViewPr>
    <p:cSldViewPr snapToGrid="0" snapToObjects="1" showGuides="1">
      <p:cViewPr varScale="1">
        <p:scale>
          <a:sx n="62" d="100"/>
          <a:sy n="62" d="100"/>
        </p:scale>
        <p:origin x="732" y="66"/>
      </p:cViewPr>
      <p:guideLst>
        <p:guide orient="horz" pos="4448"/>
        <p:guide pos="238"/>
        <p:guide orient="horz" pos="314"/>
        <p:guide pos="647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6/22/2021</a:t>
            </a:fld>
            <a:endParaRPr lang="en-US"/>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695262" rtl="0" eaLnBrk="1" latinLnBrk="0" hangingPunct="1">
      <a:defRPr sz="1825" kern="1200">
        <a:solidFill>
          <a:schemeClr val="tx1"/>
        </a:solidFill>
        <a:latin typeface="+mn-lt"/>
        <a:ea typeface="+mn-ea"/>
        <a:cs typeface="+mn-cs"/>
      </a:defRPr>
    </a:lvl1pPr>
    <a:lvl2pPr marL="695262" algn="l" defTabSz="695262" rtl="0" eaLnBrk="1" latinLnBrk="0" hangingPunct="1">
      <a:defRPr sz="1825" kern="1200">
        <a:solidFill>
          <a:schemeClr val="tx1"/>
        </a:solidFill>
        <a:latin typeface="+mn-lt"/>
        <a:ea typeface="+mn-ea"/>
        <a:cs typeface="+mn-cs"/>
      </a:defRPr>
    </a:lvl2pPr>
    <a:lvl3pPr marL="1390525" algn="l" defTabSz="695262" rtl="0" eaLnBrk="1" latinLnBrk="0" hangingPunct="1">
      <a:defRPr sz="1825" kern="1200">
        <a:solidFill>
          <a:schemeClr val="tx1"/>
        </a:solidFill>
        <a:latin typeface="+mn-lt"/>
        <a:ea typeface="+mn-ea"/>
        <a:cs typeface="+mn-cs"/>
      </a:defRPr>
    </a:lvl3pPr>
    <a:lvl4pPr marL="2085787" algn="l" defTabSz="695262" rtl="0" eaLnBrk="1" latinLnBrk="0" hangingPunct="1">
      <a:defRPr sz="1825" kern="1200">
        <a:solidFill>
          <a:schemeClr val="tx1"/>
        </a:solidFill>
        <a:latin typeface="+mn-lt"/>
        <a:ea typeface="+mn-ea"/>
        <a:cs typeface="+mn-cs"/>
      </a:defRPr>
    </a:lvl4pPr>
    <a:lvl5pPr marL="2781049" algn="l" defTabSz="695262" rtl="0" eaLnBrk="1" latinLnBrk="0" hangingPunct="1">
      <a:defRPr sz="1825" kern="1200">
        <a:solidFill>
          <a:schemeClr val="tx1"/>
        </a:solidFill>
        <a:latin typeface="+mn-lt"/>
        <a:ea typeface="+mn-ea"/>
        <a:cs typeface="+mn-cs"/>
      </a:defRPr>
    </a:lvl5pPr>
    <a:lvl6pPr marL="3476312" algn="l" defTabSz="695262" rtl="0" eaLnBrk="1" latinLnBrk="0" hangingPunct="1">
      <a:defRPr sz="1825" kern="1200">
        <a:solidFill>
          <a:schemeClr val="tx1"/>
        </a:solidFill>
        <a:latin typeface="+mn-lt"/>
        <a:ea typeface="+mn-ea"/>
        <a:cs typeface="+mn-cs"/>
      </a:defRPr>
    </a:lvl6pPr>
    <a:lvl7pPr marL="4171574" algn="l" defTabSz="695262" rtl="0" eaLnBrk="1" latinLnBrk="0" hangingPunct="1">
      <a:defRPr sz="1825" kern="1200">
        <a:solidFill>
          <a:schemeClr val="tx1"/>
        </a:solidFill>
        <a:latin typeface="+mn-lt"/>
        <a:ea typeface="+mn-ea"/>
        <a:cs typeface="+mn-cs"/>
      </a:defRPr>
    </a:lvl7pPr>
    <a:lvl8pPr marL="4866836" algn="l" defTabSz="695262" rtl="0" eaLnBrk="1" latinLnBrk="0" hangingPunct="1">
      <a:defRPr sz="1825" kern="1200">
        <a:solidFill>
          <a:schemeClr val="tx1"/>
        </a:solidFill>
        <a:latin typeface="+mn-lt"/>
        <a:ea typeface="+mn-ea"/>
        <a:cs typeface="+mn-cs"/>
      </a:defRPr>
    </a:lvl8pPr>
    <a:lvl9pPr marL="5562099" algn="l" defTabSz="695262" rtl="0" eaLnBrk="1" latinLnBrk="0" hangingPunct="1">
      <a:defRPr sz="182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3708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70425" y="463900"/>
            <a:ext cx="9925707" cy="551996"/>
          </a:xfrm>
          <a:prstGeom prst="rect">
            <a:avLst/>
          </a:prstGeom>
        </p:spPr>
        <p:txBody>
          <a:bodyPr vert="horz" lIns="0" tIns="0" rIns="0" bIns="0" rtlCol="0" anchor="ctr">
            <a:noAutofit/>
          </a:bodyPr>
          <a:lstStyle>
            <a:lvl1pPr>
              <a:defRPr sz="3454">
                <a:solidFill>
                  <a:schemeClr val="tx1"/>
                </a:solidFill>
              </a:defRPr>
            </a:lvl1p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6125520" y="1861920"/>
            <a:ext cx="4183915" cy="4983786"/>
          </a:xfrm>
        </p:spPr>
        <p:txBody>
          <a:bodyPr anchor="ctr">
            <a:normAutofit/>
          </a:bodyPr>
          <a:lstStyle>
            <a:lvl1pPr marL="0" indent="0" algn="ctr">
              <a:buNone/>
              <a:defRPr sz="1727"/>
            </a:lvl1pPr>
          </a:lstStyle>
          <a:p>
            <a:endParaRPr lang="en-GB" dirty="0"/>
          </a:p>
        </p:txBody>
      </p:sp>
      <p:sp>
        <p:nvSpPr>
          <p:cNvPr id="8" name="Content Placeholder 7"/>
          <p:cNvSpPr>
            <a:spLocks noGrp="1"/>
          </p:cNvSpPr>
          <p:nvPr>
            <p:ph sz="quarter" idx="12"/>
          </p:nvPr>
        </p:nvSpPr>
        <p:spPr>
          <a:xfrm>
            <a:off x="370426" y="1861920"/>
            <a:ext cx="5320738" cy="4983786"/>
          </a:xfrm>
        </p:spPr>
        <p:txBody>
          <a:bodyPr>
            <a:noAutofit/>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053" y="1272535"/>
            <a:ext cx="9934125" cy="87653"/>
          </a:xfrm>
          <a:prstGeom prst="rect">
            <a:avLst/>
          </a:prstGeom>
        </p:spPr>
      </p:pic>
    </p:spTree>
    <p:extLst>
      <p:ext uri="{BB962C8B-B14F-4D97-AF65-F5344CB8AC3E}">
        <p14:creationId xmlns:p14="http://schemas.microsoft.com/office/powerpoint/2010/main" val="232638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p:cNvSpPr/>
          <p:nvPr userDrawn="1"/>
        </p:nvSpPr>
        <p:spPr>
          <a:xfrm>
            <a:off x="0" y="2238"/>
            <a:ext cx="10691813" cy="126763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943"/>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92700" y="463900"/>
            <a:ext cx="9925707" cy="551996"/>
          </a:xfrm>
          <a:prstGeom prst="rect">
            <a:avLst/>
          </a:prstGeom>
        </p:spPr>
        <p:txBody>
          <a:bodyPr vert="horz" lIns="0" tIns="0" rIns="0" bIns="0" rtlCol="0" anchor="ctr">
            <a:noAutofit/>
          </a:bodyPr>
          <a:lstStyle>
            <a:lvl1pPr>
              <a:defRPr sz="3454">
                <a:solidFill>
                  <a:schemeClr val="bg1"/>
                </a:solidFill>
              </a:defRPr>
            </a:lvl1p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6125520" y="1861920"/>
            <a:ext cx="4183915" cy="4983786"/>
          </a:xfrm>
        </p:spPr>
        <p:txBody>
          <a:bodyPr anchor="ctr">
            <a:normAutofit/>
          </a:bodyPr>
          <a:lstStyle>
            <a:lvl1pPr marL="0" indent="0" algn="ctr">
              <a:buNone/>
              <a:defRPr sz="1727"/>
            </a:lvl1pPr>
          </a:lstStyle>
          <a:p>
            <a:endParaRPr lang="en-GB" dirty="0"/>
          </a:p>
        </p:txBody>
      </p:sp>
      <p:sp>
        <p:nvSpPr>
          <p:cNvPr id="8" name="Content Placeholder 7"/>
          <p:cNvSpPr>
            <a:spLocks noGrp="1"/>
          </p:cNvSpPr>
          <p:nvPr>
            <p:ph sz="quarter" idx="12"/>
          </p:nvPr>
        </p:nvSpPr>
        <p:spPr>
          <a:xfrm>
            <a:off x="392701" y="1861920"/>
            <a:ext cx="5320738" cy="4983786"/>
          </a:xfrm>
        </p:spPr>
        <p:txBody>
          <a:bodyPr>
            <a:noAutofit/>
          </a:bodyPr>
          <a:lstStyle>
            <a:lvl1pPr>
              <a:buClr>
                <a:schemeClr val="bg2"/>
              </a:buClr>
              <a:defRPr>
                <a:solidFill>
                  <a:srgbClr val="00516A"/>
                </a:solidFill>
              </a:defRPr>
            </a:lvl1pPr>
            <a:lvl2pPr>
              <a:buClr>
                <a:schemeClr val="bg2"/>
              </a:buClr>
              <a:defRPr>
                <a:solidFill>
                  <a:srgbClr val="00516A"/>
                </a:solidFill>
              </a:defRPr>
            </a:lvl2pPr>
            <a:lvl3pPr>
              <a:buClr>
                <a:schemeClr val="bg2"/>
              </a:buClr>
              <a:defRPr>
                <a:solidFill>
                  <a:srgbClr val="00516A"/>
                </a:solidFill>
              </a:defRPr>
            </a:lvl3pPr>
            <a:lvl4pPr>
              <a:buClr>
                <a:schemeClr val="bg2"/>
              </a:buClr>
              <a:defRPr>
                <a:solidFill>
                  <a:srgbClr val="00516A"/>
                </a:solidFill>
              </a:defRPr>
            </a:lvl4pPr>
            <a:lvl5pPr>
              <a:buClr>
                <a:schemeClr val="bg2"/>
              </a:buClr>
              <a:defRPr>
                <a:solidFill>
                  <a:srgbClr val="00516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2313"/>
            <a:ext cx="10691813" cy="94346"/>
          </a:xfrm>
          <a:prstGeom prst="rect">
            <a:avLst/>
          </a:prstGeom>
        </p:spPr>
      </p:pic>
    </p:spTree>
    <p:extLst>
      <p:ext uri="{BB962C8B-B14F-4D97-AF65-F5344CB8AC3E}">
        <p14:creationId xmlns:p14="http://schemas.microsoft.com/office/powerpoint/2010/main" val="32327286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425" y="463900"/>
            <a:ext cx="9925707" cy="551996"/>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3053" y="1636940"/>
            <a:ext cx="9913079" cy="498477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849938" y="7006700"/>
            <a:ext cx="458822" cy="402483"/>
          </a:xfrm>
          <a:prstGeom prst="rect">
            <a:avLst/>
          </a:prstGeom>
        </p:spPr>
        <p:txBody>
          <a:bodyPr vert="horz" lIns="91440" tIns="45720" rIns="91440" bIns="45720" rtlCol="0" anchor="ctr"/>
          <a:lstStyle>
            <a:lvl1pPr algn="r">
              <a:defRPr sz="1295">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493444" rtl="0" eaLnBrk="1" latinLnBrk="0" hangingPunct="1">
        <a:spcBef>
          <a:spcPct val="0"/>
        </a:spcBef>
        <a:buNone/>
        <a:defRPr sz="3022" b="0" u="none" kern="1200">
          <a:solidFill>
            <a:schemeClr val="tx1"/>
          </a:solidFill>
          <a:uFill>
            <a:solidFill>
              <a:srgbClr val="00A2E5"/>
            </a:solidFill>
          </a:uFill>
          <a:latin typeface="+mj-lt"/>
          <a:ea typeface="+mj-ea"/>
          <a:cs typeface="+mj-cs"/>
        </a:defRPr>
      </a:lvl1pPr>
    </p:titleStyle>
    <p:bodyStyle>
      <a:lvl1pPr marL="370082" indent="-370082" algn="l" defTabSz="493444" rtl="0" eaLnBrk="1" latinLnBrk="0" hangingPunct="1">
        <a:spcBef>
          <a:spcPct val="20000"/>
        </a:spcBef>
        <a:buFont typeface="Arial"/>
        <a:buChar char="•"/>
        <a:defRPr sz="2590" kern="1200">
          <a:solidFill>
            <a:schemeClr val="tx1"/>
          </a:solidFill>
          <a:latin typeface="+mn-lt"/>
          <a:ea typeface="+mn-ea"/>
          <a:cs typeface="+mn-cs"/>
        </a:defRPr>
      </a:lvl1pPr>
      <a:lvl2pPr marL="801847" indent="-308403" algn="l" defTabSz="493444" rtl="0" eaLnBrk="1" latinLnBrk="0" hangingPunct="1">
        <a:spcBef>
          <a:spcPct val="20000"/>
        </a:spcBef>
        <a:buFont typeface="Arial"/>
        <a:buChar char="–"/>
        <a:defRPr sz="2159" kern="1200">
          <a:solidFill>
            <a:schemeClr val="tx1"/>
          </a:solidFill>
          <a:latin typeface="+mn-lt"/>
          <a:ea typeface="+mn-ea"/>
          <a:cs typeface="+mn-cs"/>
        </a:defRPr>
      </a:lvl2pPr>
      <a:lvl3pPr marL="1233609" indent="-246722" algn="l" defTabSz="493444" rtl="0" eaLnBrk="1" latinLnBrk="0" hangingPunct="1">
        <a:spcBef>
          <a:spcPct val="20000"/>
        </a:spcBef>
        <a:buFont typeface="Arial"/>
        <a:buChar char="•"/>
        <a:defRPr sz="1943" kern="1200">
          <a:solidFill>
            <a:schemeClr val="tx1"/>
          </a:solidFill>
          <a:latin typeface="+mn-lt"/>
          <a:ea typeface="+mn-ea"/>
          <a:cs typeface="+mn-cs"/>
        </a:defRPr>
      </a:lvl3pPr>
      <a:lvl4pPr marL="1727053" indent="-246722" algn="l" defTabSz="493444" rtl="0" eaLnBrk="1" latinLnBrk="0" hangingPunct="1">
        <a:spcBef>
          <a:spcPct val="20000"/>
        </a:spcBef>
        <a:buFont typeface="Arial"/>
        <a:buChar char="–"/>
        <a:defRPr sz="1727" kern="1200">
          <a:solidFill>
            <a:schemeClr val="tx1"/>
          </a:solidFill>
          <a:latin typeface="+mn-lt"/>
          <a:ea typeface="+mn-ea"/>
          <a:cs typeface="+mn-cs"/>
        </a:defRPr>
      </a:lvl4pPr>
      <a:lvl5pPr marL="2220497" indent="-246722" algn="l" defTabSz="493444" rtl="0" eaLnBrk="1" latinLnBrk="0" hangingPunct="1">
        <a:spcBef>
          <a:spcPct val="20000"/>
        </a:spcBef>
        <a:buFont typeface="Arial"/>
        <a:buChar char="»"/>
        <a:defRPr sz="1727" kern="1200">
          <a:solidFill>
            <a:schemeClr val="tx1"/>
          </a:solidFill>
          <a:latin typeface="+mn-lt"/>
          <a:ea typeface="+mn-ea"/>
          <a:cs typeface="+mn-cs"/>
        </a:defRPr>
      </a:lvl5pPr>
      <a:lvl6pPr marL="2713940" indent="-246722" algn="l" defTabSz="493444" rtl="0" eaLnBrk="1" latinLnBrk="0" hangingPunct="1">
        <a:spcBef>
          <a:spcPct val="20000"/>
        </a:spcBef>
        <a:buFont typeface="Arial"/>
        <a:buChar char="•"/>
        <a:defRPr sz="2159" kern="1200">
          <a:solidFill>
            <a:schemeClr val="tx1"/>
          </a:solidFill>
          <a:latin typeface="+mn-lt"/>
          <a:ea typeface="+mn-ea"/>
          <a:cs typeface="+mn-cs"/>
        </a:defRPr>
      </a:lvl6pPr>
      <a:lvl7pPr marL="3207384" indent="-246722" algn="l" defTabSz="493444" rtl="0" eaLnBrk="1" latinLnBrk="0" hangingPunct="1">
        <a:spcBef>
          <a:spcPct val="20000"/>
        </a:spcBef>
        <a:buFont typeface="Arial"/>
        <a:buChar char="•"/>
        <a:defRPr sz="2159" kern="1200">
          <a:solidFill>
            <a:schemeClr val="tx1"/>
          </a:solidFill>
          <a:latin typeface="+mn-lt"/>
          <a:ea typeface="+mn-ea"/>
          <a:cs typeface="+mn-cs"/>
        </a:defRPr>
      </a:lvl7pPr>
      <a:lvl8pPr marL="3700827" indent="-246722" algn="l" defTabSz="493444" rtl="0" eaLnBrk="1" latinLnBrk="0" hangingPunct="1">
        <a:spcBef>
          <a:spcPct val="20000"/>
        </a:spcBef>
        <a:buFont typeface="Arial"/>
        <a:buChar char="•"/>
        <a:defRPr sz="2159" kern="1200">
          <a:solidFill>
            <a:schemeClr val="tx1"/>
          </a:solidFill>
          <a:latin typeface="+mn-lt"/>
          <a:ea typeface="+mn-ea"/>
          <a:cs typeface="+mn-cs"/>
        </a:defRPr>
      </a:lvl8pPr>
      <a:lvl9pPr marL="4194271" indent="-246722" algn="l" defTabSz="493444"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en-US"/>
      </a:defPPr>
      <a:lvl1pPr marL="0" algn="l" defTabSz="493444" rtl="0" eaLnBrk="1" latinLnBrk="0" hangingPunct="1">
        <a:defRPr sz="1943" kern="1200">
          <a:solidFill>
            <a:schemeClr val="tx1"/>
          </a:solidFill>
          <a:latin typeface="+mn-lt"/>
          <a:ea typeface="+mn-ea"/>
          <a:cs typeface="+mn-cs"/>
        </a:defRPr>
      </a:lvl1pPr>
      <a:lvl2pPr marL="493444" algn="l" defTabSz="493444" rtl="0" eaLnBrk="1" latinLnBrk="0" hangingPunct="1">
        <a:defRPr sz="1943" kern="1200">
          <a:solidFill>
            <a:schemeClr val="tx1"/>
          </a:solidFill>
          <a:latin typeface="+mn-lt"/>
          <a:ea typeface="+mn-ea"/>
          <a:cs typeface="+mn-cs"/>
        </a:defRPr>
      </a:lvl2pPr>
      <a:lvl3pPr marL="986887" algn="l" defTabSz="493444" rtl="0" eaLnBrk="1" latinLnBrk="0" hangingPunct="1">
        <a:defRPr sz="1943" kern="1200">
          <a:solidFill>
            <a:schemeClr val="tx1"/>
          </a:solidFill>
          <a:latin typeface="+mn-lt"/>
          <a:ea typeface="+mn-ea"/>
          <a:cs typeface="+mn-cs"/>
        </a:defRPr>
      </a:lvl3pPr>
      <a:lvl4pPr marL="1480331" algn="l" defTabSz="493444" rtl="0" eaLnBrk="1" latinLnBrk="0" hangingPunct="1">
        <a:defRPr sz="1943" kern="1200">
          <a:solidFill>
            <a:schemeClr val="tx1"/>
          </a:solidFill>
          <a:latin typeface="+mn-lt"/>
          <a:ea typeface="+mn-ea"/>
          <a:cs typeface="+mn-cs"/>
        </a:defRPr>
      </a:lvl4pPr>
      <a:lvl5pPr marL="1973774" algn="l" defTabSz="493444" rtl="0" eaLnBrk="1" latinLnBrk="0" hangingPunct="1">
        <a:defRPr sz="1943" kern="1200">
          <a:solidFill>
            <a:schemeClr val="tx1"/>
          </a:solidFill>
          <a:latin typeface="+mn-lt"/>
          <a:ea typeface="+mn-ea"/>
          <a:cs typeface="+mn-cs"/>
        </a:defRPr>
      </a:lvl5pPr>
      <a:lvl6pPr marL="2467218" algn="l" defTabSz="493444" rtl="0" eaLnBrk="1" latinLnBrk="0" hangingPunct="1">
        <a:defRPr sz="1943" kern="1200">
          <a:solidFill>
            <a:schemeClr val="tx1"/>
          </a:solidFill>
          <a:latin typeface="+mn-lt"/>
          <a:ea typeface="+mn-ea"/>
          <a:cs typeface="+mn-cs"/>
        </a:defRPr>
      </a:lvl6pPr>
      <a:lvl7pPr marL="2960661" algn="l" defTabSz="493444" rtl="0" eaLnBrk="1" latinLnBrk="0" hangingPunct="1">
        <a:defRPr sz="1943" kern="1200">
          <a:solidFill>
            <a:schemeClr val="tx1"/>
          </a:solidFill>
          <a:latin typeface="+mn-lt"/>
          <a:ea typeface="+mn-ea"/>
          <a:cs typeface="+mn-cs"/>
        </a:defRPr>
      </a:lvl7pPr>
      <a:lvl8pPr marL="3454105" algn="l" defTabSz="493444" rtl="0" eaLnBrk="1" latinLnBrk="0" hangingPunct="1">
        <a:defRPr sz="1943" kern="1200">
          <a:solidFill>
            <a:schemeClr val="tx1"/>
          </a:solidFill>
          <a:latin typeface="+mn-lt"/>
          <a:ea typeface="+mn-ea"/>
          <a:cs typeface="+mn-cs"/>
        </a:defRPr>
      </a:lvl8pPr>
      <a:lvl9pPr marL="3947549" algn="l" defTabSz="493444" rtl="0" eaLnBrk="1" latinLnBrk="0" hangingPunct="1">
        <a:defRPr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425" y="463900"/>
            <a:ext cx="9925707" cy="551996"/>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3053" y="1636940"/>
            <a:ext cx="9913079" cy="498477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849938" y="7006700"/>
            <a:ext cx="458822" cy="402483"/>
          </a:xfrm>
          <a:prstGeom prst="rect">
            <a:avLst/>
          </a:prstGeom>
        </p:spPr>
        <p:txBody>
          <a:bodyPr vert="horz" lIns="91440" tIns="45720" rIns="91440" bIns="45720" rtlCol="0" anchor="ctr"/>
          <a:lstStyle>
            <a:lvl1pPr algn="r">
              <a:defRPr sz="1295">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Lst>
  <p:txStyles>
    <p:titleStyle>
      <a:lvl1pPr algn="l" defTabSz="493444" rtl="0" eaLnBrk="1" latinLnBrk="0" hangingPunct="1">
        <a:spcBef>
          <a:spcPct val="0"/>
        </a:spcBef>
        <a:buNone/>
        <a:defRPr sz="3022" b="0" u="none" kern="1200">
          <a:solidFill>
            <a:schemeClr val="tx1"/>
          </a:solidFill>
          <a:uFill>
            <a:solidFill>
              <a:srgbClr val="00A2E5"/>
            </a:solidFill>
          </a:uFill>
          <a:latin typeface="+mj-lt"/>
          <a:ea typeface="+mj-ea"/>
          <a:cs typeface="+mj-cs"/>
        </a:defRPr>
      </a:lvl1pPr>
    </p:titleStyle>
    <p:bodyStyle>
      <a:lvl1pPr marL="370082" indent="-370082" algn="l" defTabSz="493444" rtl="0" eaLnBrk="1" latinLnBrk="0" hangingPunct="1">
        <a:spcBef>
          <a:spcPct val="20000"/>
        </a:spcBef>
        <a:buFont typeface="Arial"/>
        <a:buChar char="•"/>
        <a:defRPr sz="2590" kern="1200">
          <a:solidFill>
            <a:schemeClr val="tx1"/>
          </a:solidFill>
          <a:latin typeface="+mn-lt"/>
          <a:ea typeface="+mn-ea"/>
          <a:cs typeface="+mn-cs"/>
        </a:defRPr>
      </a:lvl1pPr>
      <a:lvl2pPr marL="801847" indent="-308403" algn="l" defTabSz="493444" rtl="0" eaLnBrk="1" latinLnBrk="0" hangingPunct="1">
        <a:spcBef>
          <a:spcPct val="20000"/>
        </a:spcBef>
        <a:buFont typeface="Arial"/>
        <a:buChar char="–"/>
        <a:defRPr sz="2159" kern="1200">
          <a:solidFill>
            <a:schemeClr val="tx1"/>
          </a:solidFill>
          <a:latin typeface="+mn-lt"/>
          <a:ea typeface="+mn-ea"/>
          <a:cs typeface="+mn-cs"/>
        </a:defRPr>
      </a:lvl2pPr>
      <a:lvl3pPr marL="1233609" indent="-246722" algn="l" defTabSz="493444" rtl="0" eaLnBrk="1" latinLnBrk="0" hangingPunct="1">
        <a:spcBef>
          <a:spcPct val="20000"/>
        </a:spcBef>
        <a:buFont typeface="Arial"/>
        <a:buChar char="•"/>
        <a:defRPr sz="1943" kern="1200">
          <a:solidFill>
            <a:schemeClr val="tx1"/>
          </a:solidFill>
          <a:latin typeface="+mn-lt"/>
          <a:ea typeface="+mn-ea"/>
          <a:cs typeface="+mn-cs"/>
        </a:defRPr>
      </a:lvl3pPr>
      <a:lvl4pPr marL="1727053" indent="-246722" algn="l" defTabSz="493444" rtl="0" eaLnBrk="1" latinLnBrk="0" hangingPunct="1">
        <a:spcBef>
          <a:spcPct val="20000"/>
        </a:spcBef>
        <a:buFont typeface="Arial"/>
        <a:buChar char="–"/>
        <a:defRPr sz="1727" kern="1200">
          <a:solidFill>
            <a:schemeClr val="tx1"/>
          </a:solidFill>
          <a:latin typeface="+mn-lt"/>
          <a:ea typeface="+mn-ea"/>
          <a:cs typeface="+mn-cs"/>
        </a:defRPr>
      </a:lvl4pPr>
      <a:lvl5pPr marL="2220497" indent="-246722" algn="l" defTabSz="493444" rtl="0" eaLnBrk="1" latinLnBrk="0" hangingPunct="1">
        <a:spcBef>
          <a:spcPct val="20000"/>
        </a:spcBef>
        <a:buFont typeface="Arial"/>
        <a:buChar char="»"/>
        <a:defRPr sz="1727" kern="1200">
          <a:solidFill>
            <a:schemeClr val="tx1"/>
          </a:solidFill>
          <a:latin typeface="+mn-lt"/>
          <a:ea typeface="+mn-ea"/>
          <a:cs typeface="+mn-cs"/>
        </a:defRPr>
      </a:lvl5pPr>
      <a:lvl6pPr marL="2713940" indent="-246722" algn="l" defTabSz="493444" rtl="0" eaLnBrk="1" latinLnBrk="0" hangingPunct="1">
        <a:spcBef>
          <a:spcPct val="20000"/>
        </a:spcBef>
        <a:buFont typeface="Arial"/>
        <a:buChar char="•"/>
        <a:defRPr sz="2159" kern="1200">
          <a:solidFill>
            <a:schemeClr val="tx1"/>
          </a:solidFill>
          <a:latin typeface="+mn-lt"/>
          <a:ea typeface="+mn-ea"/>
          <a:cs typeface="+mn-cs"/>
        </a:defRPr>
      </a:lvl6pPr>
      <a:lvl7pPr marL="3207384" indent="-246722" algn="l" defTabSz="493444" rtl="0" eaLnBrk="1" latinLnBrk="0" hangingPunct="1">
        <a:spcBef>
          <a:spcPct val="20000"/>
        </a:spcBef>
        <a:buFont typeface="Arial"/>
        <a:buChar char="•"/>
        <a:defRPr sz="2159" kern="1200">
          <a:solidFill>
            <a:schemeClr val="tx1"/>
          </a:solidFill>
          <a:latin typeface="+mn-lt"/>
          <a:ea typeface="+mn-ea"/>
          <a:cs typeface="+mn-cs"/>
        </a:defRPr>
      </a:lvl7pPr>
      <a:lvl8pPr marL="3700827" indent="-246722" algn="l" defTabSz="493444" rtl="0" eaLnBrk="1" latinLnBrk="0" hangingPunct="1">
        <a:spcBef>
          <a:spcPct val="20000"/>
        </a:spcBef>
        <a:buFont typeface="Arial"/>
        <a:buChar char="•"/>
        <a:defRPr sz="2159" kern="1200">
          <a:solidFill>
            <a:schemeClr val="tx1"/>
          </a:solidFill>
          <a:latin typeface="+mn-lt"/>
          <a:ea typeface="+mn-ea"/>
          <a:cs typeface="+mn-cs"/>
        </a:defRPr>
      </a:lvl8pPr>
      <a:lvl9pPr marL="4194271" indent="-246722" algn="l" defTabSz="493444"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en-US"/>
      </a:defPPr>
      <a:lvl1pPr marL="0" algn="l" defTabSz="493444" rtl="0" eaLnBrk="1" latinLnBrk="0" hangingPunct="1">
        <a:defRPr sz="1943" kern="1200">
          <a:solidFill>
            <a:schemeClr val="tx1"/>
          </a:solidFill>
          <a:latin typeface="+mn-lt"/>
          <a:ea typeface="+mn-ea"/>
          <a:cs typeface="+mn-cs"/>
        </a:defRPr>
      </a:lvl1pPr>
      <a:lvl2pPr marL="493444" algn="l" defTabSz="493444" rtl="0" eaLnBrk="1" latinLnBrk="0" hangingPunct="1">
        <a:defRPr sz="1943" kern="1200">
          <a:solidFill>
            <a:schemeClr val="tx1"/>
          </a:solidFill>
          <a:latin typeface="+mn-lt"/>
          <a:ea typeface="+mn-ea"/>
          <a:cs typeface="+mn-cs"/>
        </a:defRPr>
      </a:lvl2pPr>
      <a:lvl3pPr marL="986887" algn="l" defTabSz="493444" rtl="0" eaLnBrk="1" latinLnBrk="0" hangingPunct="1">
        <a:defRPr sz="1943" kern="1200">
          <a:solidFill>
            <a:schemeClr val="tx1"/>
          </a:solidFill>
          <a:latin typeface="+mn-lt"/>
          <a:ea typeface="+mn-ea"/>
          <a:cs typeface="+mn-cs"/>
        </a:defRPr>
      </a:lvl3pPr>
      <a:lvl4pPr marL="1480331" algn="l" defTabSz="493444" rtl="0" eaLnBrk="1" latinLnBrk="0" hangingPunct="1">
        <a:defRPr sz="1943" kern="1200">
          <a:solidFill>
            <a:schemeClr val="tx1"/>
          </a:solidFill>
          <a:latin typeface="+mn-lt"/>
          <a:ea typeface="+mn-ea"/>
          <a:cs typeface="+mn-cs"/>
        </a:defRPr>
      </a:lvl4pPr>
      <a:lvl5pPr marL="1973774" algn="l" defTabSz="493444" rtl="0" eaLnBrk="1" latinLnBrk="0" hangingPunct="1">
        <a:defRPr sz="1943" kern="1200">
          <a:solidFill>
            <a:schemeClr val="tx1"/>
          </a:solidFill>
          <a:latin typeface="+mn-lt"/>
          <a:ea typeface="+mn-ea"/>
          <a:cs typeface="+mn-cs"/>
        </a:defRPr>
      </a:lvl5pPr>
      <a:lvl6pPr marL="2467218" algn="l" defTabSz="493444" rtl="0" eaLnBrk="1" latinLnBrk="0" hangingPunct="1">
        <a:defRPr sz="1943" kern="1200">
          <a:solidFill>
            <a:schemeClr val="tx1"/>
          </a:solidFill>
          <a:latin typeface="+mn-lt"/>
          <a:ea typeface="+mn-ea"/>
          <a:cs typeface="+mn-cs"/>
        </a:defRPr>
      </a:lvl6pPr>
      <a:lvl7pPr marL="2960661" algn="l" defTabSz="493444" rtl="0" eaLnBrk="1" latinLnBrk="0" hangingPunct="1">
        <a:defRPr sz="1943" kern="1200">
          <a:solidFill>
            <a:schemeClr val="tx1"/>
          </a:solidFill>
          <a:latin typeface="+mn-lt"/>
          <a:ea typeface="+mn-ea"/>
          <a:cs typeface="+mn-cs"/>
        </a:defRPr>
      </a:lvl7pPr>
      <a:lvl8pPr marL="3454105" algn="l" defTabSz="493444" rtl="0" eaLnBrk="1" latinLnBrk="0" hangingPunct="1">
        <a:defRPr sz="1943" kern="1200">
          <a:solidFill>
            <a:schemeClr val="tx1"/>
          </a:solidFill>
          <a:latin typeface="+mn-lt"/>
          <a:ea typeface="+mn-ea"/>
          <a:cs typeface="+mn-cs"/>
        </a:defRPr>
      </a:lvl8pPr>
      <a:lvl9pPr marL="3947549" algn="l" defTabSz="493444"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hub.scot/improvement-programmes/mental-health-portfolio/mhaist/" TargetMode="External"/><Relationship Id="rId2" Type="http://schemas.openxmlformats.org/officeDocument/2006/relationships/hyperlink" Target="https://www.isdscotland.org/health-topics/waiting-times/18-weeks-rtt/"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witter.com/squarepegscot"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7572" y="3740333"/>
            <a:ext cx="9916668" cy="3584700"/>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52000" rIns="252000" rtlCol="0" anchor="ctr"/>
          <a:lstStyle/>
          <a:p>
            <a:pPr lvl="0">
              <a:spcAft>
                <a:spcPts val="600"/>
              </a:spcAft>
            </a:pPr>
            <a:r>
              <a:rPr lang="en-GB" sz="1300" dirty="0" smtClean="0">
                <a:solidFill>
                  <a:schemeClr val="tx1"/>
                </a:solidFill>
                <a:latin typeface="Calibri Light" panose="020F0302020204030204" pitchFamily="34" charset="0"/>
                <a:cs typeface="Calibri Light" panose="020F0302020204030204" pitchFamily="34" charset="0"/>
              </a:rPr>
              <a:t>In </a:t>
            </a:r>
            <a:r>
              <a:rPr lang="en-GB" sz="1300" dirty="0">
                <a:solidFill>
                  <a:schemeClr val="tx1"/>
                </a:solidFill>
                <a:latin typeface="Calibri Light" panose="020F0302020204030204" pitchFamily="34" charset="0"/>
                <a:cs typeface="Calibri Light" panose="020F0302020204030204" pitchFamily="34" charset="0"/>
              </a:rPr>
              <a:t>early 2017 the </a:t>
            </a:r>
            <a:r>
              <a:rPr lang="en-GB" sz="1300" dirty="0" smtClean="0">
                <a:solidFill>
                  <a:schemeClr val="tx1"/>
                </a:solidFill>
                <a:latin typeface="Calibri Light" panose="020F0302020204030204" pitchFamily="34" charset="0"/>
                <a:cs typeface="Calibri Light" panose="020F0302020204030204" pitchFamily="34" charset="0"/>
              </a:rPr>
              <a:t>ND Team recognised </a:t>
            </a:r>
            <a:r>
              <a:rPr lang="en-GB" sz="1300" dirty="0">
                <a:solidFill>
                  <a:schemeClr val="tx1"/>
                </a:solidFill>
                <a:latin typeface="Calibri Light" panose="020F0302020204030204" pitchFamily="34" charset="0"/>
                <a:cs typeface="Calibri Light" panose="020F0302020204030204" pitchFamily="34" charset="0"/>
              </a:rPr>
              <a:t>it had a long waiting list and was not able to meet current waiting time targets with its present capacity and structure  </a:t>
            </a:r>
            <a:r>
              <a:rPr lang="en-GB" sz="1300" u="sng" dirty="0">
                <a:solidFill>
                  <a:schemeClr val="tx1"/>
                </a:solidFill>
                <a:latin typeface="Calibri Light" panose="020F0302020204030204" pitchFamily="34" charset="0"/>
                <a:cs typeface="Calibri Light" panose="020F0302020204030204" pitchFamily="34" charset="0"/>
                <a:hlinkClick r:id="rId2"/>
              </a:rPr>
              <a:t>https://www.isdscotland.org/health-topics/waiting-times/18-weeks-rtt/</a:t>
            </a:r>
            <a:r>
              <a:rPr lang="en-GB" sz="1300" dirty="0">
                <a:solidFill>
                  <a:schemeClr val="tx1"/>
                </a:solidFill>
                <a:latin typeface="Calibri Light" panose="020F0302020204030204" pitchFamily="34" charset="0"/>
                <a:cs typeface="Calibri Light" panose="020F0302020204030204" pitchFamily="34" charset="0"/>
              </a:rPr>
              <a:t> . The Mental Health Access Improvement Support Team (MHAIST) helped the group understand the problem by holding a half day session. Using a fish bone and process mapping exercise the group was able to plan a way forward. </a:t>
            </a:r>
            <a:r>
              <a:rPr lang="en-GB" sz="1300" u="sng" dirty="0">
                <a:solidFill>
                  <a:schemeClr val="tx1"/>
                </a:solidFill>
                <a:latin typeface="Calibri Light" panose="020F0302020204030204" pitchFamily="34" charset="0"/>
                <a:cs typeface="Calibri Light" panose="020F0302020204030204" pitchFamily="34" charset="0"/>
                <a:hlinkClick r:id="rId3"/>
              </a:rPr>
              <a:t>https://ihub.scot/improvement-programmes/mental-health-portfolio/mhaist</a:t>
            </a:r>
            <a:r>
              <a:rPr lang="en-GB" sz="1300" u="sng" dirty="0" smtClean="0">
                <a:solidFill>
                  <a:schemeClr val="tx1"/>
                </a:solidFill>
                <a:latin typeface="Calibri Light" panose="020F0302020204030204" pitchFamily="34" charset="0"/>
                <a:cs typeface="Calibri Light" panose="020F0302020204030204" pitchFamily="34" charset="0"/>
                <a:hlinkClick r:id="rId3"/>
              </a:rPr>
              <a:t>/</a:t>
            </a:r>
            <a:endParaRPr lang="en-GB" sz="1300" dirty="0">
              <a:solidFill>
                <a:schemeClr val="tx1"/>
              </a:solidFill>
              <a:latin typeface="Calibri Light" panose="020F0302020204030204" pitchFamily="34" charset="0"/>
              <a:cs typeface="Calibri Light" panose="020F0302020204030204" pitchFamily="34" charset="0"/>
            </a:endParaRPr>
          </a:p>
          <a:p>
            <a:pPr lvl="0">
              <a:spcAft>
                <a:spcPts val="600"/>
              </a:spcAft>
            </a:pPr>
            <a:r>
              <a:rPr lang="en-GB" sz="1300" dirty="0">
                <a:solidFill>
                  <a:schemeClr val="tx1"/>
                </a:solidFill>
                <a:latin typeface="Calibri Light" panose="020F0302020204030204" pitchFamily="34" charset="0"/>
                <a:cs typeface="Calibri Light" panose="020F0302020204030204" pitchFamily="34" charset="0"/>
              </a:rPr>
              <a:t>In 2018- 19 MHAIST led an improvement collaborative, focussing on improving access to </a:t>
            </a:r>
            <a:r>
              <a:rPr lang="en-GB" sz="1300" dirty="0" smtClean="0">
                <a:solidFill>
                  <a:schemeClr val="tx1"/>
                </a:solidFill>
                <a:latin typeface="Calibri Light" panose="020F0302020204030204" pitchFamily="34" charset="0"/>
                <a:cs typeface="Calibri Light" panose="020F0302020204030204" pitchFamily="34" charset="0"/>
              </a:rPr>
              <a:t>Psychological </a:t>
            </a:r>
            <a:r>
              <a:rPr lang="en-GB" sz="1300" dirty="0">
                <a:solidFill>
                  <a:schemeClr val="tx1"/>
                </a:solidFill>
                <a:latin typeface="Calibri Light" panose="020F0302020204030204" pitchFamily="34" charset="0"/>
                <a:cs typeface="Calibri Light" panose="020F0302020204030204" pitchFamily="34" charset="0"/>
              </a:rPr>
              <a:t>T</a:t>
            </a:r>
            <a:r>
              <a:rPr lang="en-GB" sz="1300" dirty="0" smtClean="0">
                <a:solidFill>
                  <a:schemeClr val="tx1"/>
                </a:solidFill>
                <a:latin typeface="Calibri Light" panose="020F0302020204030204" pitchFamily="34" charset="0"/>
                <a:cs typeface="Calibri Light" panose="020F0302020204030204" pitchFamily="34" charset="0"/>
              </a:rPr>
              <a:t>herapies </a:t>
            </a:r>
            <a:r>
              <a:rPr lang="en-GB" sz="1300" dirty="0">
                <a:solidFill>
                  <a:schemeClr val="tx1"/>
                </a:solidFill>
                <a:latin typeface="Calibri Light" panose="020F0302020204030204" pitchFamily="34" charset="0"/>
                <a:cs typeface="Calibri Light" panose="020F0302020204030204" pitchFamily="34" charset="0"/>
              </a:rPr>
              <a:t>and Child and Adolescent Mental Health Services (CAMHS).  NHS Dumfries and Galloway and the neurodevelopmental project </a:t>
            </a:r>
            <a:r>
              <a:rPr lang="en-GB" sz="1300" dirty="0" smtClean="0">
                <a:solidFill>
                  <a:schemeClr val="tx1"/>
                </a:solidFill>
                <a:latin typeface="Calibri Light" panose="020F0302020204030204" pitchFamily="34" charset="0"/>
                <a:cs typeface="Calibri Light" panose="020F0302020204030204" pitchFamily="34" charset="0"/>
              </a:rPr>
              <a:t>team </a:t>
            </a:r>
            <a:r>
              <a:rPr lang="en-GB" sz="1300" dirty="0">
                <a:solidFill>
                  <a:schemeClr val="tx1"/>
                </a:solidFill>
                <a:latin typeface="Calibri Light" panose="020F0302020204030204" pitchFamily="34" charset="0"/>
                <a:cs typeface="Calibri Light" panose="020F0302020204030204" pitchFamily="34" charset="0"/>
              </a:rPr>
              <a:t>and partners </a:t>
            </a:r>
            <a:r>
              <a:rPr lang="en-GB" sz="1300" dirty="0" smtClean="0">
                <a:solidFill>
                  <a:schemeClr val="tx1"/>
                </a:solidFill>
                <a:latin typeface="Calibri Light" panose="020F0302020204030204" pitchFamily="34" charset="0"/>
                <a:cs typeface="Calibri Light" panose="020F0302020204030204" pitchFamily="34" charset="0"/>
              </a:rPr>
              <a:t>- including </a:t>
            </a:r>
            <a:r>
              <a:rPr lang="en-GB" sz="1300" dirty="0">
                <a:solidFill>
                  <a:schemeClr val="tx1"/>
                </a:solidFill>
                <a:latin typeface="Calibri Light" panose="020F0302020204030204" pitchFamily="34" charset="0"/>
                <a:cs typeface="Calibri Light" panose="020F0302020204030204" pitchFamily="34" charset="0"/>
              </a:rPr>
              <a:t>those with lived </a:t>
            </a:r>
            <a:r>
              <a:rPr lang="en-GB" sz="1300" dirty="0" smtClean="0">
                <a:solidFill>
                  <a:schemeClr val="tx1"/>
                </a:solidFill>
                <a:latin typeface="Calibri Light" panose="020F0302020204030204" pitchFamily="34" charset="0"/>
                <a:cs typeface="Calibri Light" panose="020F0302020204030204" pitchFamily="34" charset="0"/>
              </a:rPr>
              <a:t>experience – were </a:t>
            </a:r>
            <a:r>
              <a:rPr lang="en-GB" sz="1300" dirty="0">
                <a:solidFill>
                  <a:schemeClr val="tx1"/>
                </a:solidFill>
                <a:latin typeface="Calibri Light" panose="020F0302020204030204" pitchFamily="34" charset="0"/>
                <a:cs typeface="Calibri Light" panose="020F0302020204030204" pitchFamily="34" charset="0"/>
              </a:rPr>
              <a:t>part of this collaborative and chose to work on reducing waiting times and improving the whole neurodevelopmental assessment process.   </a:t>
            </a:r>
          </a:p>
          <a:p>
            <a:pPr lvl="0">
              <a:spcAft>
                <a:spcPts val="600"/>
              </a:spcAft>
            </a:pPr>
            <a:r>
              <a:rPr lang="en-GB" sz="1300" dirty="0">
                <a:solidFill>
                  <a:schemeClr val="tx1"/>
                </a:solidFill>
                <a:latin typeface="Calibri Light" panose="020F0302020204030204" pitchFamily="34" charset="0"/>
                <a:cs typeface="Calibri Light" panose="020F0302020204030204" pitchFamily="34" charset="0"/>
              </a:rPr>
              <a:t>The new team recognised that multiple pathways needed to be aligned so that families could experience a streamlined assessment process which produced a child’s profile that was helpful to the family</a:t>
            </a:r>
            <a:r>
              <a:rPr lang="en-GB" sz="1300" dirty="0" smtClean="0">
                <a:solidFill>
                  <a:schemeClr val="tx1"/>
                </a:solidFill>
                <a:latin typeface="Calibri Light" panose="020F0302020204030204" pitchFamily="34" charset="0"/>
                <a:cs typeface="Calibri Light" panose="020F0302020204030204" pitchFamily="34" charset="0"/>
              </a:rPr>
              <a:t>.</a:t>
            </a:r>
            <a:endParaRPr lang="en-GB" sz="1300" dirty="0">
              <a:solidFill>
                <a:schemeClr val="tx1"/>
              </a:solidFill>
              <a:latin typeface="Calibri Light" panose="020F0302020204030204" pitchFamily="34" charset="0"/>
              <a:cs typeface="Calibri Light" panose="020F0302020204030204" pitchFamily="34" charset="0"/>
            </a:endParaRPr>
          </a:p>
          <a:p>
            <a:pPr lvl="0">
              <a:spcAft>
                <a:spcPts val="600"/>
              </a:spcAft>
            </a:pPr>
            <a:r>
              <a:rPr lang="en-GB" sz="1300" dirty="0">
                <a:solidFill>
                  <a:schemeClr val="tx1"/>
                </a:solidFill>
                <a:latin typeface="Calibri Light" panose="020F0302020204030204" pitchFamily="34" charset="0"/>
                <a:cs typeface="Calibri Light" panose="020F0302020204030204" pitchFamily="34" charset="0"/>
              </a:rPr>
              <a:t>The team decided to focus on the following outcomes: </a:t>
            </a:r>
          </a:p>
          <a:p>
            <a:pPr marL="171450" lvl="0" indent="-171450">
              <a:spcAft>
                <a:spcPts val="600"/>
              </a:spcAft>
              <a:buFont typeface="Arial" panose="020B0604020202020204" pitchFamily="34" charset="0"/>
              <a:buChar char="•"/>
            </a:pPr>
            <a:r>
              <a:rPr lang="en-GB" sz="1300" dirty="0">
                <a:solidFill>
                  <a:schemeClr val="tx1"/>
                </a:solidFill>
                <a:latin typeface="Calibri Light" panose="020F0302020204030204" pitchFamily="34" charset="0"/>
                <a:cs typeface="Calibri Light" panose="020F0302020204030204" pitchFamily="34" charset="0"/>
              </a:rPr>
              <a:t>All children with non-complex presentations will be assessed and diagnosed within 12 weeks of referral by end of </a:t>
            </a:r>
            <a:r>
              <a:rPr lang="en-GB" sz="1300" dirty="0" smtClean="0">
                <a:solidFill>
                  <a:schemeClr val="tx1"/>
                </a:solidFill>
                <a:latin typeface="Calibri Light" panose="020F0302020204030204" pitchFamily="34" charset="0"/>
                <a:cs typeface="Calibri Light" panose="020F0302020204030204" pitchFamily="34" charset="0"/>
              </a:rPr>
              <a:t>2019</a:t>
            </a:r>
            <a:endParaRPr lang="en-GB" sz="1300" dirty="0">
              <a:solidFill>
                <a:schemeClr val="tx1"/>
              </a:solidFill>
              <a:latin typeface="Calibri Light" panose="020F0302020204030204" pitchFamily="34" charset="0"/>
              <a:cs typeface="Calibri Light" panose="020F0302020204030204" pitchFamily="34" charset="0"/>
            </a:endParaRPr>
          </a:p>
          <a:p>
            <a:pPr marL="171450" lvl="0" indent="-171450">
              <a:spcAft>
                <a:spcPts val="600"/>
              </a:spcAft>
              <a:buFont typeface="Arial" panose="020B0604020202020204" pitchFamily="34" charset="0"/>
              <a:buChar char="•"/>
            </a:pPr>
            <a:r>
              <a:rPr lang="en-GB" sz="1300" dirty="0">
                <a:solidFill>
                  <a:schemeClr val="tx1"/>
                </a:solidFill>
                <a:latin typeface="Calibri Light" panose="020F0302020204030204" pitchFamily="34" charset="0"/>
                <a:cs typeface="Calibri Light" panose="020F0302020204030204" pitchFamily="34" charset="0"/>
              </a:rPr>
              <a:t>All children with complex neurodevelopmental presentations will be assessed and diagnosed within 26 weeks of referral by end of </a:t>
            </a:r>
            <a:r>
              <a:rPr lang="en-GB" sz="1300" dirty="0" smtClean="0">
                <a:solidFill>
                  <a:schemeClr val="tx1"/>
                </a:solidFill>
                <a:latin typeface="Calibri Light" panose="020F0302020204030204" pitchFamily="34" charset="0"/>
                <a:cs typeface="Calibri Light" panose="020F0302020204030204" pitchFamily="34" charset="0"/>
              </a:rPr>
              <a:t>2019</a:t>
            </a:r>
            <a:endParaRPr lang="en-GB" sz="1300" dirty="0">
              <a:solidFill>
                <a:schemeClr val="tx1"/>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72" y="953800"/>
            <a:ext cx="9916668" cy="25191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72" y="208120"/>
            <a:ext cx="2956355" cy="612000"/>
          </a:xfrm>
          <a:prstGeom prst="rect">
            <a:avLst/>
          </a:prstGeom>
        </p:spPr>
      </p:pic>
      <p:sp>
        <p:nvSpPr>
          <p:cNvPr id="11" name="TextBox 10"/>
          <p:cNvSpPr txBox="1"/>
          <p:nvPr/>
        </p:nvSpPr>
        <p:spPr>
          <a:xfrm>
            <a:off x="472230" y="995643"/>
            <a:ext cx="6265555" cy="2215991"/>
          </a:xfrm>
          <a:prstGeom prst="rect">
            <a:avLst/>
          </a:prstGeom>
          <a:noFill/>
        </p:spPr>
        <p:txBody>
          <a:bodyPr wrap="square" rtlCol="0">
            <a:spAutoFit/>
          </a:bodyPr>
          <a:lstStyle/>
          <a:p>
            <a:endParaRPr lang="en-GB" sz="900" dirty="0" smtClean="0">
              <a:solidFill>
                <a:schemeClr val="bg1"/>
              </a:solidFill>
              <a:latin typeface="Calibri Light" panose="020F0302020204030204" pitchFamily="34" charset="0"/>
              <a:cs typeface="Calibri Light" panose="020F0302020204030204" pitchFamily="34" charset="0"/>
            </a:endParaRPr>
          </a:p>
          <a:p>
            <a:pPr>
              <a:spcAft>
                <a:spcPts val="600"/>
              </a:spcAft>
            </a:pPr>
            <a:r>
              <a:rPr lang="en-GB" sz="2800" dirty="0">
                <a:solidFill>
                  <a:schemeClr val="bg1"/>
                </a:solidFill>
                <a:latin typeface="Calibri Light" panose="020F0302020204030204" pitchFamily="34" charset="0"/>
                <a:cs typeface="Calibri Light" panose="020F0302020204030204" pitchFamily="34" charset="0"/>
              </a:rPr>
              <a:t>NHS Dumfries and Galloway </a:t>
            </a:r>
            <a:r>
              <a:rPr lang="en-GB" sz="2800" dirty="0" smtClean="0">
                <a:solidFill>
                  <a:schemeClr val="bg1"/>
                </a:solidFill>
                <a:latin typeface="Calibri Light" panose="020F0302020204030204" pitchFamily="34" charset="0"/>
                <a:cs typeface="Calibri Light" panose="020F0302020204030204" pitchFamily="34" charset="0"/>
              </a:rPr>
              <a:t>Neurodevelopmental </a:t>
            </a:r>
            <a:r>
              <a:rPr lang="en-GB" sz="2800" dirty="0">
                <a:solidFill>
                  <a:schemeClr val="bg1"/>
                </a:solidFill>
                <a:latin typeface="Calibri Light" panose="020F0302020204030204" pitchFamily="34" charset="0"/>
                <a:cs typeface="Calibri Light" panose="020F0302020204030204" pitchFamily="34" charset="0"/>
              </a:rPr>
              <a:t>Assessment </a:t>
            </a:r>
            <a:r>
              <a:rPr lang="en-GB" sz="2800" dirty="0" smtClean="0">
                <a:solidFill>
                  <a:schemeClr val="bg1"/>
                </a:solidFill>
                <a:latin typeface="Calibri Light" panose="020F0302020204030204" pitchFamily="34" charset="0"/>
                <a:cs typeface="Calibri Light" panose="020F0302020204030204" pitchFamily="34" charset="0"/>
              </a:rPr>
              <a:t>(ND) Team </a:t>
            </a:r>
          </a:p>
          <a:p>
            <a:pPr>
              <a:spcAft>
                <a:spcPts val="600"/>
              </a:spcAft>
            </a:pPr>
            <a:r>
              <a:rPr lang="en-GB" sz="2000" dirty="0" smtClean="0">
                <a:solidFill>
                  <a:schemeClr val="bg1"/>
                </a:solidFill>
                <a:latin typeface="Calibri Light" panose="020F0302020204030204" pitchFamily="34" charset="0"/>
                <a:cs typeface="Calibri Light" panose="020F0302020204030204" pitchFamily="34" charset="0"/>
              </a:rPr>
              <a:t>Redesigning </a:t>
            </a:r>
            <a:r>
              <a:rPr lang="en-GB" sz="2000" dirty="0">
                <a:solidFill>
                  <a:schemeClr val="bg1"/>
                </a:solidFill>
                <a:latin typeface="Calibri Light" panose="020F0302020204030204" pitchFamily="34" charset="0"/>
                <a:cs typeface="Calibri Light" panose="020F0302020204030204" pitchFamily="34" charset="0"/>
              </a:rPr>
              <a:t>the neurodevelopmental pathway for children and young </a:t>
            </a:r>
            <a:r>
              <a:rPr lang="en-GB" sz="2000" dirty="0" smtClean="0">
                <a:solidFill>
                  <a:schemeClr val="bg1"/>
                </a:solidFill>
                <a:latin typeface="Calibri Light" panose="020F0302020204030204" pitchFamily="34" charset="0"/>
                <a:cs typeface="Calibri Light" panose="020F0302020204030204" pitchFamily="34" charset="0"/>
              </a:rPr>
              <a:t>people - Insights </a:t>
            </a:r>
            <a:r>
              <a:rPr lang="en-GB" sz="2000" dirty="0">
                <a:solidFill>
                  <a:schemeClr val="bg1"/>
                </a:solidFill>
                <a:latin typeface="Calibri Light" panose="020F0302020204030204" pitchFamily="34" charset="0"/>
                <a:cs typeface="Calibri Light" panose="020F0302020204030204" pitchFamily="34" charset="0"/>
              </a:rPr>
              <a:t>and Recommendations </a:t>
            </a:r>
          </a:p>
        </p:txBody>
      </p:sp>
      <p:sp>
        <p:nvSpPr>
          <p:cNvPr id="12" name="TextBox 11"/>
          <p:cNvSpPr txBox="1"/>
          <p:nvPr/>
        </p:nvSpPr>
        <p:spPr>
          <a:xfrm>
            <a:off x="6901132" y="1395752"/>
            <a:ext cx="3403108" cy="1815882"/>
          </a:xfrm>
          <a:prstGeom prst="rect">
            <a:avLst/>
          </a:prstGeom>
          <a:noFill/>
        </p:spPr>
        <p:txBody>
          <a:bodyPr wrap="square" rtlCol="0">
            <a:spAutoFit/>
          </a:bodyPr>
          <a:lstStyle/>
          <a:p>
            <a:r>
              <a:rPr lang="en-GB" sz="1400" b="1" dirty="0">
                <a:solidFill>
                  <a:schemeClr val="bg1"/>
                </a:solidFill>
                <a:latin typeface="Calibri Light" panose="020F0302020204030204" pitchFamily="34" charset="0"/>
                <a:cs typeface="Calibri Light" panose="020F0302020204030204" pitchFamily="34" charset="0"/>
              </a:rPr>
              <a:t>In this case study</a:t>
            </a:r>
          </a:p>
          <a:p>
            <a:r>
              <a:rPr lang="en-GB" sz="1400" dirty="0">
                <a:solidFill>
                  <a:schemeClr val="bg1"/>
                </a:solidFill>
                <a:latin typeface="Calibri Light" panose="020F0302020204030204" pitchFamily="34" charset="0"/>
                <a:cs typeface="Calibri Light" panose="020F0302020204030204" pitchFamily="34" charset="0"/>
              </a:rPr>
              <a:t>The </a:t>
            </a:r>
            <a:r>
              <a:rPr lang="en-GB" sz="1400" dirty="0" smtClean="0">
                <a:solidFill>
                  <a:schemeClr val="bg1"/>
                </a:solidFill>
                <a:latin typeface="Calibri Light" panose="020F0302020204030204" pitchFamily="34" charset="0"/>
                <a:cs typeface="Calibri Light" panose="020F0302020204030204" pitchFamily="34" charset="0"/>
              </a:rPr>
              <a:t>Neurodevelopmental Assessment (ND) Team </a:t>
            </a:r>
            <a:r>
              <a:rPr lang="en-GB" sz="1400" dirty="0">
                <a:solidFill>
                  <a:schemeClr val="bg1"/>
                </a:solidFill>
                <a:latin typeface="Calibri Light" panose="020F0302020204030204" pitchFamily="34" charset="0"/>
                <a:cs typeface="Calibri Light" panose="020F0302020204030204" pitchFamily="34" charset="0"/>
              </a:rPr>
              <a:t>and partners in NHS Dumfries and Galloway have redesigned their neurodevelopmental assessment process, showing reduced cost and reduced waiting times for children, young people and their families. </a:t>
            </a:r>
          </a:p>
        </p:txBody>
      </p:sp>
      <p:cxnSp>
        <p:nvCxnSpPr>
          <p:cNvPr id="14" name="Straight Connector 13"/>
          <p:cNvCxnSpPr/>
          <p:nvPr/>
        </p:nvCxnSpPr>
        <p:spPr>
          <a:xfrm>
            <a:off x="6710696" y="1263003"/>
            <a:ext cx="0" cy="186593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50372" y="3640789"/>
            <a:ext cx="1704848" cy="325425"/>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Background</a:t>
            </a:r>
            <a:endParaRPr lang="en-GB" sz="1400" dirty="0"/>
          </a:p>
        </p:txBody>
      </p:sp>
      <p:pic>
        <p:nvPicPr>
          <p:cNvPr id="3" name="Picture 2" descr="NHS Dumfries and Galloway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8833" y="185070"/>
            <a:ext cx="690271" cy="635049"/>
          </a:xfrm>
          <a:prstGeom prst="rect">
            <a:avLst/>
          </a:prstGeom>
        </p:spPr>
      </p:pic>
    </p:spTree>
    <p:extLst>
      <p:ext uri="{BB962C8B-B14F-4D97-AF65-F5344CB8AC3E}">
        <p14:creationId xmlns:p14="http://schemas.microsoft.com/office/powerpoint/2010/main" val="23674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241" y="389191"/>
            <a:ext cx="10115878" cy="21278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ounded Rectangle 3"/>
          <p:cNvSpPr/>
          <p:nvPr/>
        </p:nvSpPr>
        <p:spPr>
          <a:xfrm>
            <a:off x="223099" y="257106"/>
            <a:ext cx="3031616" cy="324000"/>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Preparation and engagement</a:t>
            </a:r>
            <a:endParaRPr lang="en-GB" sz="1400" dirty="0"/>
          </a:p>
        </p:txBody>
      </p:sp>
      <p:sp>
        <p:nvSpPr>
          <p:cNvPr id="9" name="Rectangle 8"/>
          <p:cNvSpPr/>
          <p:nvPr/>
        </p:nvSpPr>
        <p:spPr>
          <a:xfrm>
            <a:off x="333179" y="2924444"/>
            <a:ext cx="5805051" cy="1057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Aft>
                <a:spcPts val="600"/>
              </a:spcAft>
            </a:pPr>
            <a:endParaRPr lang="en-GB" sz="1600" dirty="0">
              <a:solidFill>
                <a:srgbClr val="565456"/>
              </a:solidFill>
              <a:latin typeface="+mj-lt"/>
            </a:endParaRPr>
          </a:p>
        </p:txBody>
      </p:sp>
      <p:sp>
        <p:nvSpPr>
          <p:cNvPr id="10" name="Rounded Rectangle 9"/>
          <p:cNvSpPr/>
          <p:nvPr/>
        </p:nvSpPr>
        <p:spPr>
          <a:xfrm>
            <a:off x="286321" y="2755041"/>
            <a:ext cx="1302092" cy="325425"/>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Prototyping</a:t>
            </a:r>
            <a:endParaRPr lang="en-GB" sz="1400" dirty="0"/>
          </a:p>
        </p:txBody>
      </p:sp>
      <p:sp>
        <p:nvSpPr>
          <p:cNvPr id="18" name="TextBox 17"/>
          <p:cNvSpPr txBox="1"/>
          <p:nvPr/>
        </p:nvSpPr>
        <p:spPr>
          <a:xfrm>
            <a:off x="363944" y="627174"/>
            <a:ext cx="9340495" cy="1769715"/>
          </a:xfrm>
          <a:prstGeom prst="rect">
            <a:avLst/>
          </a:prstGeom>
          <a:noFill/>
        </p:spPr>
        <p:txBody>
          <a:bodyPr wrap="square" rtlCol="0">
            <a:spAutoFit/>
          </a:bodyPr>
          <a:lstStyle/>
          <a:p>
            <a:pPr lvl="0">
              <a:spcAft>
                <a:spcPts val="600"/>
              </a:spcAft>
            </a:pPr>
            <a:r>
              <a:rPr lang="en-GB" sz="1300" dirty="0">
                <a:latin typeface="Calibri Light" panose="020F0302020204030204" pitchFamily="34" charset="0"/>
                <a:cs typeface="Calibri Light" panose="020F0302020204030204" pitchFamily="34" charset="0"/>
              </a:rPr>
              <a:t>The team worked in collaboration with families who had experience of the service to review the pathway for all neurodevelopmental referrals aiming to reduce waits, as well as improving the overall experience for families. </a:t>
            </a:r>
            <a:r>
              <a:rPr lang="en-GB" sz="1300" dirty="0" smtClean="0">
                <a:latin typeface="Calibri Light" panose="020F0302020204030204" pitchFamily="34" charset="0"/>
                <a:cs typeface="Calibri Light" panose="020F0302020204030204" pitchFamily="34" charset="0"/>
              </a:rPr>
              <a:t>They </a:t>
            </a:r>
            <a:r>
              <a:rPr lang="en-GB" sz="1300" dirty="0">
                <a:latin typeface="Calibri Light" panose="020F0302020204030204" pitchFamily="34" charset="0"/>
                <a:cs typeface="Calibri Light" panose="020F0302020204030204" pitchFamily="34" charset="0"/>
              </a:rPr>
              <a:t>used process mapping to understand the administrative aspects of the pathway and identified ways to reduce duplication and streamline the assessment process. </a:t>
            </a:r>
            <a:r>
              <a:rPr lang="en-GB" sz="1300" dirty="0" smtClean="0">
                <a:latin typeface="Calibri Light" panose="020F0302020204030204" pitchFamily="34" charset="0"/>
                <a:cs typeface="Calibri Light" panose="020F0302020204030204" pitchFamily="34" charset="0"/>
              </a:rPr>
              <a:t>The </a:t>
            </a:r>
            <a:r>
              <a:rPr lang="en-GB" sz="1300" dirty="0">
                <a:latin typeface="Calibri Light" panose="020F0302020204030204" pitchFamily="34" charset="0"/>
                <a:cs typeface="Calibri Light" panose="020F0302020204030204" pitchFamily="34" charset="0"/>
              </a:rPr>
              <a:t>new pathway crucially also included a final diagnosis template and a profile for all children and families, outlining each child’s strengths and difficulties</a:t>
            </a:r>
            <a:r>
              <a:rPr lang="en-GB" sz="1300" dirty="0" smtClean="0">
                <a:latin typeface="Calibri Light" panose="020F0302020204030204" pitchFamily="34" charset="0"/>
                <a:cs typeface="Calibri Light" panose="020F0302020204030204" pitchFamily="34" charset="0"/>
              </a:rPr>
              <a:t>.</a:t>
            </a:r>
            <a:endParaRPr lang="en-GB" sz="1300" dirty="0">
              <a:latin typeface="Calibri Light" panose="020F0302020204030204" pitchFamily="34" charset="0"/>
              <a:cs typeface="Calibri Light" panose="020F0302020204030204" pitchFamily="34" charset="0"/>
            </a:endParaRPr>
          </a:p>
          <a:p>
            <a:pPr lvl="0">
              <a:spcAft>
                <a:spcPts val="600"/>
              </a:spcAft>
            </a:pPr>
            <a:r>
              <a:rPr lang="en-GB" sz="1300" dirty="0">
                <a:latin typeface="Calibri Light" panose="020F0302020204030204" pitchFamily="34" charset="0"/>
                <a:cs typeface="Calibri Light" panose="020F0302020204030204" pitchFamily="34" charset="0"/>
              </a:rPr>
              <a:t>Central to the team was a parent who </a:t>
            </a:r>
            <a:r>
              <a:rPr lang="en-GB" sz="1300" dirty="0" smtClean="0">
                <a:latin typeface="Calibri Light" panose="020F0302020204030204" pitchFamily="34" charset="0"/>
                <a:cs typeface="Calibri Light" panose="020F0302020204030204" pitchFamily="34" charset="0"/>
              </a:rPr>
              <a:t>had </a:t>
            </a:r>
            <a:r>
              <a:rPr lang="en-GB" sz="1300" dirty="0">
                <a:latin typeface="Calibri Light" panose="020F0302020204030204" pitchFamily="34" charset="0"/>
                <a:cs typeface="Calibri Light" panose="020F0302020204030204" pitchFamily="34" charset="0"/>
              </a:rPr>
              <a:t>experienced the existing pathway who ensured that views from other families were represented.   Parental views were also sought through a local parent support group (</a:t>
            </a:r>
            <a:r>
              <a:rPr lang="en-GB" sz="1300" u="sng" dirty="0">
                <a:latin typeface="Calibri Light" panose="020F0302020204030204" pitchFamily="34" charset="0"/>
                <a:cs typeface="Calibri Light" panose="020F0302020204030204" pitchFamily="34" charset="0"/>
                <a:hlinkClick r:id="rId2"/>
              </a:rPr>
              <a:t>https://twitter.com/squarepegscot</a:t>
            </a:r>
            <a:r>
              <a:rPr lang="en-GB" sz="1300" dirty="0">
                <a:latin typeface="Calibri Light" panose="020F0302020204030204" pitchFamily="34" charset="0"/>
                <a:cs typeface="Calibri Light" panose="020F0302020204030204" pitchFamily="34" charset="0"/>
              </a:rPr>
              <a:t>). This involvement has consisted not only of consultation on proposed processes, but active involvement in the redesign. The parent very much kept the group focussed on value including a more useful child’s profile</a:t>
            </a:r>
            <a:r>
              <a:rPr lang="en-GB" sz="1300" dirty="0" smtClean="0">
                <a:latin typeface="Calibri Light" panose="020F0302020204030204" pitchFamily="34" charset="0"/>
                <a:cs typeface="Calibri Light" panose="020F0302020204030204" pitchFamily="34" charset="0"/>
              </a:rPr>
              <a:t>.</a:t>
            </a:r>
            <a:endParaRPr lang="en-GB" sz="1300" dirty="0">
              <a:latin typeface="Calibri Light" panose="020F0302020204030204" pitchFamily="34" charset="0"/>
              <a:cs typeface="Calibri Light" panose="020F0302020204030204" pitchFamily="34" charset="0"/>
            </a:endParaRPr>
          </a:p>
        </p:txBody>
      </p:sp>
      <p:sp>
        <p:nvSpPr>
          <p:cNvPr id="19" name="Chord 18"/>
          <p:cNvSpPr/>
          <p:nvPr/>
        </p:nvSpPr>
        <p:spPr>
          <a:xfrm rot="14728733" flipV="1">
            <a:off x="3122868" y="4305467"/>
            <a:ext cx="1069808" cy="1046737"/>
          </a:xfrm>
          <a:prstGeom prst="chord">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Chord 20"/>
          <p:cNvSpPr/>
          <p:nvPr/>
        </p:nvSpPr>
        <p:spPr>
          <a:xfrm rot="17503044">
            <a:off x="9395967" y="84185"/>
            <a:ext cx="841162" cy="913037"/>
          </a:xfrm>
          <a:prstGeom prst="chord">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059" y="256138"/>
            <a:ext cx="520977" cy="594354"/>
          </a:xfrm>
          <a:prstGeom prst="rect">
            <a:avLst/>
          </a:prstGeom>
        </p:spPr>
      </p:pic>
      <p:sp>
        <p:nvSpPr>
          <p:cNvPr id="2" name="TextBox 1"/>
          <p:cNvSpPr txBox="1"/>
          <p:nvPr/>
        </p:nvSpPr>
        <p:spPr>
          <a:xfrm>
            <a:off x="373645" y="3065210"/>
            <a:ext cx="5624031" cy="692497"/>
          </a:xfrm>
          <a:prstGeom prst="rect">
            <a:avLst/>
          </a:prstGeom>
          <a:noFill/>
        </p:spPr>
        <p:txBody>
          <a:bodyPr wrap="square" rtlCol="0">
            <a:spAutoFit/>
          </a:bodyPr>
          <a:lstStyle/>
          <a:p>
            <a:pPr lvl="0">
              <a:spcAft>
                <a:spcPts val="600"/>
              </a:spcAft>
            </a:pPr>
            <a:r>
              <a:rPr lang="en-GB" sz="1300" dirty="0">
                <a:latin typeface="Calibri Light" panose="020F0302020204030204" pitchFamily="34" charset="0"/>
                <a:cs typeface="Calibri Light" panose="020F0302020204030204" pitchFamily="34" charset="0"/>
              </a:rPr>
              <a:t>Following the redesign of the pathway, MHAIST facilitated a full day prototyping session with the team to support them to draw together all the existing work and virtually test the new pathway while identifying next steps.   </a:t>
            </a:r>
          </a:p>
        </p:txBody>
      </p:sp>
      <p:sp>
        <p:nvSpPr>
          <p:cNvPr id="15" name="Rectangle 14"/>
          <p:cNvSpPr/>
          <p:nvPr/>
        </p:nvSpPr>
        <p:spPr>
          <a:xfrm>
            <a:off x="373645" y="4301026"/>
            <a:ext cx="5764585" cy="281752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Aft>
                <a:spcPts val="600"/>
              </a:spcAft>
            </a:pPr>
            <a:endParaRPr lang="en-GB" sz="1600" dirty="0">
              <a:solidFill>
                <a:srgbClr val="565456"/>
              </a:solidFill>
              <a:latin typeface="+mj-lt"/>
            </a:endParaRPr>
          </a:p>
        </p:txBody>
      </p:sp>
      <p:sp>
        <p:nvSpPr>
          <p:cNvPr id="17" name="Rounded Rectangle 16"/>
          <p:cNvSpPr/>
          <p:nvPr/>
        </p:nvSpPr>
        <p:spPr>
          <a:xfrm>
            <a:off x="349543" y="4127617"/>
            <a:ext cx="2038677" cy="325425"/>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Testing the pathway</a:t>
            </a:r>
            <a:endParaRPr lang="en-GB" sz="1400" dirty="0"/>
          </a:p>
        </p:txBody>
      </p:sp>
      <p:sp>
        <p:nvSpPr>
          <p:cNvPr id="20" name="TextBox 19"/>
          <p:cNvSpPr txBox="1"/>
          <p:nvPr/>
        </p:nvSpPr>
        <p:spPr>
          <a:xfrm>
            <a:off x="486864" y="4485758"/>
            <a:ext cx="5510811" cy="2446824"/>
          </a:xfrm>
          <a:prstGeom prst="rect">
            <a:avLst/>
          </a:prstGeom>
          <a:noFill/>
        </p:spPr>
        <p:txBody>
          <a:bodyPr wrap="square" rtlCol="0">
            <a:spAutoFit/>
          </a:bodyPr>
          <a:lstStyle/>
          <a:p>
            <a:pPr lvl="0">
              <a:spcAft>
                <a:spcPts val="600"/>
              </a:spcAft>
            </a:pPr>
            <a:r>
              <a:rPr lang="en-GB" sz="1300" dirty="0">
                <a:latin typeface="Calibri Light" panose="020F0302020204030204" pitchFamily="34" charset="0"/>
                <a:cs typeface="Calibri Light" panose="020F0302020204030204" pitchFamily="34" charset="0"/>
              </a:rPr>
              <a:t>This prototyping session </a:t>
            </a:r>
            <a:r>
              <a:rPr lang="en-GB" sz="1300" dirty="0" smtClean="0">
                <a:latin typeface="Calibri Light" panose="020F0302020204030204" pitchFamily="34" charset="0"/>
                <a:cs typeface="Calibri Light" panose="020F0302020204030204" pitchFamily="34" charset="0"/>
              </a:rPr>
              <a:t>helped get a shared purpose </a:t>
            </a:r>
            <a:r>
              <a:rPr lang="en-GB" sz="1300" dirty="0">
                <a:latin typeface="Calibri Light" panose="020F0302020204030204" pitchFamily="34" charset="0"/>
                <a:cs typeface="Calibri Light" panose="020F0302020204030204" pitchFamily="34" charset="0"/>
              </a:rPr>
              <a:t>for the team identifying next steps to test the new pathway (shown in figure 1).   With support from MHAIST, the team developed an action plan to test the aspects of the pathway identified at the prototyping day.   </a:t>
            </a:r>
          </a:p>
          <a:p>
            <a:pPr lvl="0">
              <a:spcAft>
                <a:spcPts val="600"/>
              </a:spcAft>
            </a:pPr>
            <a:r>
              <a:rPr lang="en-GB" sz="1300" dirty="0" smtClean="0">
                <a:latin typeface="Calibri Light" panose="020F0302020204030204" pitchFamily="34" charset="0"/>
                <a:cs typeface="Calibri Light" panose="020F0302020204030204" pitchFamily="34" charset="0"/>
              </a:rPr>
              <a:t>Data </a:t>
            </a:r>
            <a:r>
              <a:rPr lang="en-GB" sz="1300" dirty="0">
                <a:latin typeface="Calibri Light" panose="020F0302020204030204" pitchFamily="34" charset="0"/>
                <a:cs typeface="Calibri Light" panose="020F0302020204030204" pitchFamily="34" charset="0"/>
              </a:rPr>
              <a:t>was collected from 10 cases on the old </a:t>
            </a:r>
            <a:r>
              <a:rPr lang="en-GB" sz="1300" dirty="0" smtClean="0">
                <a:latin typeface="Calibri Light" panose="020F0302020204030204" pitchFamily="34" charset="0"/>
                <a:cs typeface="Calibri Light" panose="020F0302020204030204" pitchFamily="34" charset="0"/>
              </a:rPr>
              <a:t>ND Team</a:t>
            </a:r>
            <a:r>
              <a:rPr lang="en-GB" sz="1300" dirty="0">
                <a:latin typeface="Calibri Light" panose="020F0302020204030204" pitchFamily="34" charset="0"/>
                <a:cs typeface="Calibri Light" panose="020F0302020204030204" pitchFamily="34" charset="0"/>
              </a:rPr>
              <a:t> </a:t>
            </a:r>
            <a:r>
              <a:rPr lang="en-GB" sz="1300" dirty="0" smtClean="0">
                <a:latin typeface="Calibri Light" panose="020F0302020204030204" pitchFamily="34" charset="0"/>
                <a:cs typeface="Calibri Light" panose="020F0302020204030204" pitchFamily="34" charset="0"/>
              </a:rPr>
              <a:t>waiting </a:t>
            </a:r>
            <a:r>
              <a:rPr lang="en-GB" sz="1300" dirty="0">
                <a:latin typeface="Calibri Light" panose="020F0302020204030204" pitchFamily="34" charset="0"/>
                <a:cs typeface="Calibri Light" panose="020F0302020204030204" pitchFamily="34" charset="0"/>
              </a:rPr>
              <a:t>list and on 10 cases undergoing the new assessment process and then compared to understand the impact, build a business case to secure long term funding for the team, and identify a clear governance structure for a future service.  </a:t>
            </a:r>
          </a:p>
          <a:p>
            <a:pPr lvl="0">
              <a:spcAft>
                <a:spcPts val="600"/>
              </a:spcAft>
            </a:pPr>
            <a:r>
              <a:rPr lang="en-GB" sz="1300" dirty="0" smtClean="0">
                <a:latin typeface="Calibri Light" panose="020F0302020204030204" pitchFamily="34" charset="0"/>
                <a:cs typeface="Calibri Light" panose="020F0302020204030204" pitchFamily="34" charset="0"/>
              </a:rPr>
              <a:t>Crucially</a:t>
            </a:r>
            <a:r>
              <a:rPr lang="en-GB" sz="1300" dirty="0">
                <a:latin typeface="Calibri Light" panose="020F0302020204030204" pitchFamily="34" charset="0"/>
                <a:cs typeface="Calibri Light" panose="020F0302020204030204" pitchFamily="34" charset="0"/>
              </a:rPr>
              <a:t>, MHAIST and the Evidence and Evaluation for Improvement Team (EEvIT) within Healthcare Improvement Scotland used data gathered to calculate health economics and cost savings to support this business </a:t>
            </a:r>
            <a:r>
              <a:rPr lang="en-GB" sz="1300" dirty="0" smtClean="0">
                <a:latin typeface="Calibri Light" panose="020F0302020204030204" pitchFamily="34" charset="0"/>
                <a:cs typeface="Calibri Light" panose="020F0302020204030204" pitchFamily="34" charset="0"/>
              </a:rPr>
              <a:t>case.</a:t>
            </a:r>
            <a:endParaRPr lang="en-GB" sz="1300"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4550" b="16840"/>
          <a:stretch/>
        </p:blipFill>
        <p:spPr>
          <a:xfrm>
            <a:off x="6657047" y="2924444"/>
            <a:ext cx="3330830" cy="2608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a:xfrm>
            <a:off x="6399710" y="5709170"/>
            <a:ext cx="3845504" cy="14256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Aft>
                <a:spcPts val="600"/>
              </a:spcAft>
            </a:pPr>
            <a:endParaRPr lang="en-GB" sz="1600" dirty="0">
              <a:solidFill>
                <a:srgbClr val="565456"/>
              </a:solidFill>
              <a:latin typeface="+mj-lt"/>
            </a:endParaRPr>
          </a:p>
        </p:txBody>
      </p:sp>
      <p:sp>
        <p:nvSpPr>
          <p:cNvPr id="23" name="TextBox 22"/>
          <p:cNvSpPr txBox="1"/>
          <p:nvPr/>
        </p:nvSpPr>
        <p:spPr>
          <a:xfrm>
            <a:off x="6539371" y="5825893"/>
            <a:ext cx="3856920" cy="1292662"/>
          </a:xfrm>
          <a:prstGeom prst="rect">
            <a:avLst/>
          </a:prstGeom>
          <a:noFill/>
        </p:spPr>
        <p:txBody>
          <a:bodyPr wrap="square" rtlCol="0">
            <a:spAutoFit/>
          </a:bodyPr>
          <a:lstStyle/>
          <a:p>
            <a:r>
              <a:rPr lang="en-GB" sz="1300" dirty="0">
                <a:latin typeface="Calibri Light" panose="020F0302020204030204" pitchFamily="34" charset="0"/>
                <a:cs typeface="Calibri Light" panose="020F0302020204030204" pitchFamily="34" charset="0"/>
              </a:rPr>
              <a:t>The pathway was tested on a symbolic family who virtually moved through each stage of the process.  This gave the team an opportunity to understand the experiences of families and the parent member of the team was able to give a view of each stage of the process.</a:t>
            </a:r>
          </a:p>
        </p:txBody>
      </p:sp>
    </p:spTree>
    <p:extLst>
      <p:ext uri="{BB962C8B-B14F-4D97-AF65-F5344CB8AC3E}">
        <p14:creationId xmlns:p14="http://schemas.microsoft.com/office/powerpoint/2010/main" val="55459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819" y="651886"/>
            <a:ext cx="10451691" cy="652566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ounded Rectangle 3"/>
          <p:cNvSpPr/>
          <p:nvPr/>
        </p:nvSpPr>
        <p:spPr>
          <a:xfrm>
            <a:off x="574226" y="435502"/>
            <a:ext cx="5205472" cy="324000"/>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NHS Dumfries and Galloway - New Neurodevelopment Pathway</a:t>
            </a:r>
            <a:endParaRPr lang="en-GB" sz="1400" dirty="0"/>
          </a:p>
        </p:txBody>
      </p:sp>
      <p:sp>
        <p:nvSpPr>
          <p:cNvPr id="55" name="Rounded Rectangle 54"/>
          <p:cNvSpPr/>
          <p:nvPr/>
        </p:nvSpPr>
        <p:spPr>
          <a:xfrm>
            <a:off x="469906" y="1674350"/>
            <a:ext cx="1395380" cy="801886"/>
          </a:xfrm>
          <a:prstGeom prst="roundRect">
            <a:avLst/>
          </a:prstGeom>
          <a:solidFill>
            <a:srgbClr val="FFC000">
              <a:lumMod val="40000"/>
              <a:lumOff val="60000"/>
            </a:srgbClr>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Referral Received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Admin screen carried out</a:t>
            </a:r>
            <a:endParaRPr kumimoji="0" lang="en-GB" sz="789"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endParaRPr>
          </a:p>
        </p:txBody>
      </p:sp>
      <p:sp>
        <p:nvSpPr>
          <p:cNvPr id="56" name="Rounded Rectangle 55"/>
          <p:cNvSpPr/>
          <p:nvPr/>
        </p:nvSpPr>
        <p:spPr>
          <a:xfrm>
            <a:off x="347409" y="2753429"/>
            <a:ext cx="1633168" cy="1581076"/>
          </a:xfrm>
          <a:prstGeom prst="roundRect">
            <a:avLst/>
          </a:prstGeom>
          <a:solidFill>
            <a:srgbClr val="FFC000">
              <a:lumMod val="40000"/>
              <a:lumOff val="60000"/>
            </a:srgbClr>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Prepare for Triage</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Check family understand the referral</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Consent family to request screening info</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Contact details for school</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ND history to family</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Education request</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Collate info for triage</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Update database</a:t>
            </a:r>
          </a:p>
        </p:txBody>
      </p:sp>
      <p:sp>
        <p:nvSpPr>
          <p:cNvPr id="57" name="Rounded Rectangle 56"/>
          <p:cNvSpPr/>
          <p:nvPr/>
        </p:nvSpPr>
        <p:spPr>
          <a:xfrm>
            <a:off x="2120488" y="3143024"/>
            <a:ext cx="1240498" cy="80188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Triage Meeting</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Allocate case lead</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Allocate second</a:t>
            </a:r>
            <a:endParaRPr kumimoji="0" lang="en-GB" sz="789"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endParaRPr>
          </a:p>
        </p:txBody>
      </p:sp>
      <p:sp>
        <p:nvSpPr>
          <p:cNvPr id="58" name="Rounded Rectangle 57"/>
          <p:cNvSpPr/>
          <p:nvPr/>
        </p:nvSpPr>
        <p:spPr>
          <a:xfrm>
            <a:off x="3654399" y="3140064"/>
            <a:ext cx="1139715" cy="80188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First Appointment</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Family</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Case lead</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Second</a:t>
            </a:r>
            <a:endParaRPr kumimoji="0" lang="en-GB" sz="789"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endParaRPr>
          </a:p>
        </p:txBody>
      </p:sp>
      <p:sp>
        <p:nvSpPr>
          <p:cNvPr id="59" name="Rounded Rectangle 58"/>
          <p:cNvSpPr/>
          <p:nvPr/>
        </p:nvSpPr>
        <p:spPr>
          <a:xfrm>
            <a:off x="2037512" y="4958711"/>
            <a:ext cx="1400120" cy="80188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Discussion with Family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77" b="0" i="0" u="none" strike="noStrike" kern="0" cap="none" spc="0" normalizeH="0" baseline="0" noProof="0" dirty="0" smtClean="0">
                <a:ln>
                  <a:noFill/>
                </a:ln>
                <a:solidFill>
                  <a:prstClr val="black"/>
                </a:solidFill>
                <a:effectLst/>
                <a:uLnTx/>
                <a:uFillTx/>
                <a:latin typeface="Calibri" panose="020F0502020204030204"/>
                <a:ea typeface="+mn-ea"/>
                <a:cs typeface="+mn-cs"/>
              </a:rPr>
              <a:t>Not neurodevelopmental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60" name="Straight Arrow Connector 59"/>
          <p:cNvCxnSpPr>
            <a:stCxn id="57" idx="2"/>
            <a:endCxn id="59" idx="0"/>
          </p:cNvCxnSpPr>
          <p:nvPr/>
        </p:nvCxnSpPr>
        <p:spPr>
          <a:xfrm flipH="1">
            <a:off x="2737573" y="3944911"/>
            <a:ext cx="3165" cy="1013801"/>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cxnSp>
        <p:nvCxnSpPr>
          <p:cNvPr id="61" name="Straight Arrow Connector 60"/>
          <p:cNvCxnSpPr>
            <a:stCxn id="55" idx="2"/>
            <a:endCxn id="56" idx="0"/>
          </p:cNvCxnSpPr>
          <p:nvPr/>
        </p:nvCxnSpPr>
        <p:spPr>
          <a:xfrm flipH="1">
            <a:off x="1163994" y="2476236"/>
            <a:ext cx="3603" cy="277193"/>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cxnSp>
        <p:nvCxnSpPr>
          <p:cNvPr id="62" name="Straight Arrow Connector 61"/>
          <p:cNvCxnSpPr>
            <a:stCxn id="56" idx="3"/>
            <a:endCxn id="57" idx="1"/>
          </p:cNvCxnSpPr>
          <p:nvPr/>
        </p:nvCxnSpPr>
        <p:spPr>
          <a:xfrm>
            <a:off x="1980577" y="3543967"/>
            <a:ext cx="139912" cy="0"/>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cxnSp>
        <p:nvCxnSpPr>
          <p:cNvPr id="63" name="Straight Arrow Connector 62"/>
          <p:cNvCxnSpPr>
            <a:stCxn id="57" idx="3"/>
            <a:endCxn id="58" idx="1"/>
          </p:cNvCxnSpPr>
          <p:nvPr/>
        </p:nvCxnSpPr>
        <p:spPr>
          <a:xfrm flipV="1">
            <a:off x="3360986" y="3541007"/>
            <a:ext cx="293412" cy="2961"/>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sp>
        <p:nvSpPr>
          <p:cNvPr id="64" name="TextBox 63"/>
          <p:cNvSpPr txBox="1"/>
          <p:nvPr/>
        </p:nvSpPr>
        <p:spPr>
          <a:xfrm>
            <a:off x="2733445" y="4272382"/>
            <a:ext cx="317509" cy="355685"/>
          </a:xfrm>
          <a:prstGeom prst="rect">
            <a:avLst/>
          </a:prstGeom>
          <a:noFill/>
        </p:spPr>
        <p:txBody>
          <a:bodyPr wrap="square" lIns="15785" tIns="15785" rIns="15785" bIns="157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2" b="0" i="0" u="none" strike="noStrike" kern="0" cap="none" spc="0" normalizeH="0" baseline="0" noProof="0" dirty="0" smtClean="0">
                <a:ln>
                  <a:noFill/>
                </a:ln>
                <a:solidFill>
                  <a:prstClr val="black"/>
                </a:solidFill>
                <a:effectLst/>
                <a:uLnTx/>
                <a:uFillTx/>
              </a:rPr>
              <a:t>Not ND</a:t>
            </a:r>
          </a:p>
        </p:txBody>
      </p:sp>
      <p:sp>
        <p:nvSpPr>
          <p:cNvPr id="65" name="TextBox 64"/>
          <p:cNvSpPr txBox="1"/>
          <p:nvPr/>
        </p:nvSpPr>
        <p:spPr>
          <a:xfrm>
            <a:off x="3380697" y="3569580"/>
            <a:ext cx="203545" cy="193782"/>
          </a:xfrm>
          <a:prstGeom prst="rect">
            <a:avLst/>
          </a:prstGeom>
          <a:noFill/>
        </p:spPr>
        <p:txBody>
          <a:bodyPr wrap="square" lIns="15785" tIns="15785" rIns="15785" bIns="1578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2" b="0" i="0" u="none" strike="noStrike" kern="0" cap="none" spc="0" normalizeH="0" baseline="0" noProof="0" dirty="0" smtClean="0">
                <a:ln>
                  <a:noFill/>
                </a:ln>
                <a:solidFill>
                  <a:prstClr val="black"/>
                </a:solidFill>
                <a:effectLst/>
                <a:uLnTx/>
                <a:uFillTx/>
              </a:rPr>
              <a:t>ND</a:t>
            </a:r>
          </a:p>
        </p:txBody>
      </p:sp>
      <p:sp>
        <p:nvSpPr>
          <p:cNvPr id="66" name="Rounded Rectangle 65"/>
          <p:cNvSpPr/>
          <p:nvPr/>
        </p:nvSpPr>
        <p:spPr>
          <a:xfrm>
            <a:off x="347409" y="5757507"/>
            <a:ext cx="1459406" cy="801886"/>
          </a:xfrm>
          <a:prstGeom prst="roundRect">
            <a:avLst/>
          </a:prstGeom>
          <a:solidFill>
            <a:srgbClr val="FFC000">
              <a:lumMod val="40000"/>
              <a:lumOff val="60000"/>
            </a:srgbClr>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Discharge</a:t>
            </a:r>
            <a:endPar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endParaRPr>
          </a:p>
          <a:p>
            <a:pPr marL="158715" marR="0" lvl="0" indent="-15871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Report sent</a:t>
            </a:r>
          </a:p>
          <a:p>
            <a:pPr marL="158715" marR="0" lvl="0" indent="-15871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Database updated</a:t>
            </a:r>
          </a:p>
        </p:txBody>
      </p:sp>
      <p:sp>
        <p:nvSpPr>
          <p:cNvPr id="67" name="Rounded Rectangle 66"/>
          <p:cNvSpPr/>
          <p:nvPr/>
        </p:nvSpPr>
        <p:spPr>
          <a:xfrm>
            <a:off x="5041216" y="2334346"/>
            <a:ext cx="1296298" cy="80188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Complex Assessment</a:t>
            </a:r>
          </a:p>
        </p:txBody>
      </p:sp>
      <p:sp>
        <p:nvSpPr>
          <p:cNvPr id="68" name="Rounded Rectangle 67"/>
          <p:cNvSpPr/>
          <p:nvPr/>
        </p:nvSpPr>
        <p:spPr>
          <a:xfrm>
            <a:off x="5041216" y="3952570"/>
            <a:ext cx="1296298" cy="80188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Standard Assessment</a:t>
            </a:r>
          </a:p>
        </p:txBody>
      </p:sp>
      <p:cxnSp>
        <p:nvCxnSpPr>
          <p:cNvPr id="69" name="Elbow Connector 68"/>
          <p:cNvCxnSpPr>
            <a:stCxn id="58" idx="0"/>
            <a:endCxn id="67" idx="1"/>
          </p:cNvCxnSpPr>
          <p:nvPr/>
        </p:nvCxnSpPr>
        <p:spPr>
          <a:xfrm rot="5400000" flipH="1" flipV="1">
            <a:off x="4430349" y="2529198"/>
            <a:ext cx="404774" cy="816960"/>
          </a:xfrm>
          <a:prstGeom prst="bentConnector2">
            <a:avLst/>
          </a:prstGeom>
          <a:noFill/>
          <a:ln w="15875" cap="flat" cmpd="sng" algn="ctr">
            <a:solidFill>
              <a:sysClr val="windowText" lastClr="000000">
                <a:lumMod val="65000"/>
                <a:lumOff val="35000"/>
              </a:sysClr>
            </a:solidFill>
            <a:prstDash val="solid"/>
            <a:miter lim="800000"/>
            <a:tailEnd type="triangle"/>
          </a:ln>
          <a:effectLst/>
        </p:spPr>
      </p:cxnSp>
      <p:cxnSp>
        <p:nvCxnSpPr>
          <p:cNvPr id="70" name="Elbow Connector 69"/>
          <p:cNvCxnSpPr>
            <a:stCxn id="58" idx="2"/>
            <a:endCxn id="68" idx="1"/>
          </p:cNvCxnSpPr>
          <p:nvPr/>
        </p:nvCxnSpPr>
        <p:spPr>
          <a:xfrm rot="16200000" flipH="1">
            <a:off x="4426954" y="3739251"/>
            <a:ext cx="411564" cy="816960"/>
          </a:xfrm>
          <a:prstGeom prst="bentConnector2">
            <a:avLst/>
          </a:prstGeom>
          <a:noFill/>
          <a:ln w="15875" cap="flat" cmpd="sng" algn="ctr">
            <a:solidFill>
              <a:sysClr val="windowText" lastClr="000000">
                <a:lumMod val="65000"/>
                <a:lumOff val="35000"/>
              </a:sysClr>
            </a:solidFill>
            <a:prstDash val="solid"/>
            <a:miter lim="800000"/>
            <a:tailEnd type="triangle"/>
          </a:ln>
          <a:effectLst/>
        </p:spPr>
      </p:cxnSp>
      <p:sp>
        <p:nvSpPr>
          <p:cNvPr id="71" name="TextBox 70"/>
          <p:cNvSpPr txBox="1"/>
          <p:nvPr/>
        </p:nvSpPr>
        <p:spPr>
          <a:xfrm>
            <a:off x="5157680" y="3288525"/>
            <a:ext cx="1042038" cy="571770"/>
          </a:xfrm>
          <a:prstGeom prst="rect">
            <a:avLst/>
          </a:prstGeom>
          <a:noFill/>
        </p:spPr>
        <p:txBody>
          <a:bodyPr wrap="square" lIns="15785" tIns="15785" rIns="15785" bIns="157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77" b="0" i="0" u="none" strike="noStrike" kern="0" cap="none" spc="0" normalizeH="0" baseline="0" noProof="0" dirty="0" smtClean="0">
                <a:ln>
                  <a:noFill/>
                </a:ln>
                <a:solidFill>
                  <a:prstClr val="black"/>
                </a:solidFill>
                <a:effectLst/>
                <a:uLnTx/>
                <a:uFillTx/>
              </a:rPr>
              <a:t>May change from standard to complex or vice versa during assessment process</a:t>
            </a:r>
          </a:p>
        </p:txBody>
      </p:sp>
      <p:sp>
        <p:nvSpPr>
          <p:cNvPr id="72" name="TextBox 71"/>
          <p:cNvSpPr txBox="1"/>
          <p:nvPr/>
        </p:nvSpPr>
        <p:spPr>
          <a:xfrm>
            <a:off x="4222517" y="2534679"/>
            <a:ext cx="518684" cy="193782"/>
          </a:xfrm>
          <a:prstGeom prst="rect">
            <a:avLst/>
          </a:prstGeom>
          <a:noFill/>
        </p:spPr>
        <p:txBody>
          <a:bodyPr wrap="square" lIns="15785" tIns="15785" rIns="15785" bIns="1578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2" b="0" i="0" u="none" strike="noStrike" kern="0" cap="none" spc="0" normalizeH="0" baseline="0" noProof="0" dirty="0" smtClean="0">
                <a:ln>
                  <a:noFill/>
                </a:ln>
                <a:solidFill>
                  <a:prstClr val="black"/>
                </a:solidFill>
                <a:effectLst/>
                <a:uLnTx/>
                <a:uFillTx/>
              </a:rPr>
              <a:t>Complex</a:t>
            </a:r>
          </a:p>
        </p:txBody>
      </p:sp>
      <p:sp>
        <p:nvSpPr>
          <p:cNvPr id="73" name="TextBox 72"/>
          <p:cNvSpPr txBox="1"/>
          <p:nvPr/>
        </p:nvSpPr>
        <p:spPr>
          <a:xfrm>
            <a:off x="4222517" y="4372522"/>
            <a:ext cx="793050" cy="193782"/>
          </a:xfrm>
          <a:prstGeom prst="rect">
            <a:avLst/>
          </a:prstGeom>
          <a:noFill/>
        </p:spPr>
        <p:txBody>
          <a:bodyPr wrap="square" lIns="15785" tIns="15785" rIns="15785" bIns="1578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2" b="0" i="0" u="none" strike="noStrike" kern="0" cap="none" spc="0" normalizeH="0" baseline="0" noProof="0" dirty="0" smtClean="0">
                <a:ln>
                  <a:noFill/>
                </a:ln>
                <a:solidFill>
                  <a:prstClr val="black"/>
                </a:solidFill>
                <a:effectLst/>
                <a:uLnTx/>
                <a:uFillTx/>
              </a:rPr>
              <a:t>Non-complex</a:t>
            </a:r>
          </a:p>
        </p:txBody>
      </p:sp>
      <p:sp>
        <p:nvSpPr>
          <p:cNvPr id="74" name="Rounded Rectangle 73"/>
          <p:cNvSpPr/>
          <p:nvPr/>
        </p:nvSpPr>
        <p:spPr>
          <a:xfrm>
            <a:off x="6467935" y="3143024"/>
            <a:ext cx="1196781" cy="80188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Report Drafted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77" b="0" i="0" u="none" strike="noStrike" kern="0" cap="none" spc="0" normalizeH="0" baseline="0" noProof="0" dirty="0" smtClean="0">
                <a:ln>
                  <a:noFill/>
                </a:ln>
                <a:solidFill>
                  <a:prstClr val="black"/>
                </a:solidFill>
                <a:effectLst/>
                <a:uLnTx/>
                <a:uFillTx/>
                <a:latin typeface="Calibri" panose="020F0502020204030204"/>
                <a:ea typeface="+mn-ea"/>
                <a:cs typeface="+mn-cs"/>
              </a:rPr>
              <a:t>Clinical outcome evidenced</a:t>
            </a:r>
          </a:p>
        </p:txBody>
      </p:sp>
      <p:cxnSp>
        <p:nvCxnSpPr>
          <p:cNvPr id="75" name="Elbow Connector 74"/>
          <p:cNvCxnSpPr>
            <a:stCxn id="67" idx="3"/>
            <a:endCxn id="74" idx="0"/>
          </p:cNvCxnSpPr>
          <p:nvPr/>
        </p:nvCxnSpPr>
        <p:spPr>
          <a:xfrm>
            <a:off x="6337514" y="2735290"/>
            <a:ext cx="728811" cy="407735"/>
          </a:xfrm>
          <a:prstGeom prst="bentConnector2">
            <a:avLst/>
          </a:prstGeom>
          <a:noFill/>
          <a:ln w="15875" cap="flat" cmpd="sng" algn="ctr">
            <a:solidFill>
              <a:sysClr val="windowText" lastClr="000000">
                <a:lumMod val="65000"/>
                <a:lumOff val="35000"/>
              </a:sysClr>
            </a:solidFill>
            <a:prstDash val="solid"/>
            <a:miter lim="800000"/>
            <a:tailEnd type="triangle"/>
          </a:ln>
          <a:effectLst/>
        </p:spPr>
      </p:cxnSp>
      <p:cxnSp>
        <p:nvCxnSpPr>
          <p:cNvPr id="76" name="Elbow Connector 75"/>
          <p:cNvCxnSpPr>
            <a:stCxn id="68" idx="3"/>
            <a:endCxn id="74" idx="2"/>
          </p:cNvCxnSpPr>
          <p:nvPr/>
        </p:nvCxnSpPr>
        <p:spPr>
          <a:xfrm flipV="1">
            <a:off x="6337514" y="3944911"/>
            <a:ext cx="728811" cy="408603"/>
          </a:xfrm>
          <a:prstGeom prst="bentConnector2">
            <a:avLst/>
          </a:prstGeom>
          <a:noFill/>
          <a:ln w="15875" cap="flat" cmpd="sng" algn="ctr">
            <a:solidFill>
              <a:sysClr val="windowText" lastClr="000000">
                <a:lumMod val="65000"/>
                <a:lumOff val="35000"/>
              </a:sysClr>
            </a:solidFill>
            <a:prstDash val="solid"/>
            <a:miter lim="800000"/>
            <a:tailEnd type="triangle"/>
          </a:ln>
          <a:effectLst/>
        </p:spPr>
      </p:cxnSp>
      <p:cxnSp>
        <p:nvCxnSpPr>
          <p:cNvPr id="77" name="Straight Arrow Connector 76"/>
          <p:cNvCxnSpPr/>
          <p:nvPr/>
        </p:nvCxnSpPr>
        <p:spPr>
          <a:xfrm>
            <a:off x="5156726" y="3143024"/>
            <a:ext cx="956" cy="827498"/>
          </a:xfrm>
          <a:prstGeom prst="straightConnector1">
            <a:avLst/>
          </a:prstGeom>
          <a:noFill/>
          <a:ln w="15875" cap="flat" cmpd="sng" algn="ctr">
            <a:solidFill>
              <a:sysClr val="windowText" lastClr="000000">
                <a:lumMod val="65000"/>
                <a:lumOff val="35000"/>
              </a:sysClr>
            </a:solidFill>
            <a:prstDash val="solid"/>
            <a:miter lim="800000"/>
            <a:headEnd type="triangle"/>
            <a:tailEnd type="triangle"/>
          </a:ln>
          <a:effectLst/>
        </p:spPr>
      </p:cxnSp>
      <p:sp>
        <p:nvSpPr>
          <p:cNvPr id="78" name="Rounded Rectangle 77"/>
          <p:cNvSpPr/>
          <p:nvPr/>
        </p:nvSpPr>
        <p:spPr>
          <a:xfrm>
            <a:off x="3668329" y="4955621"/>
            <a:ext cx="1196781" cy="801886"/>
          </a:xfrm>
          <a:prstGeom prst="roundRect">
            <a:avLst/>
          </a:prstGeom>
          <a:solidFill>
            <a:srgbClr val="FF66FF"/>
          </a:solidFill>
          <a:ln w="12700" cap="flat" cmpd="sng" algn="ctr">
            <a:solidFill>
              <a:srgbClr val="6600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Signposting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77" b="0" i="0" u="none" strike="noStrike" kern="0" cap="none" spc="0" normalizeH="0" baseline="0" noProof="0" dirty="0" smtClean="0">
                <a:ln>
                  <a:noFill/>
                </a:ln>
                <a:solidFill>
                  <a:prstClr val="black"/>
                </a:solidFill>
                <a:effectLst/>
                <a:uLnTx/>
                <a:uFillTx/>
                <a:latin typeface="Calibri" panose="020F0502020204030204"/>
                <a:ea typeface="+mn-ea"/>
                <a:cs typeface="+mn-cs"/>
              </a:rPr>
              <a:t>to alternative support services</a:t>
            </a:r>
          </a:p>
        </p:txBody>
      </p:sp>
      <p:cxnSp>
        <p:nvCxnSpPr>
          <p:cNvPr id="79" name="Straight Arrow Connector 78"/>
          <p:cNvCxnSpPr>
            <a:stCxn id="59" idx="3"/>
            <a:endCxn id="78" idx="1"/>
          </p:cNvCxnSpPr>
          <p:nvPr/>
        </p:nvCxnSpPr>
        <p:spPr>
          <a:xfrm flipV="1">
            <a:off x="3437632" y="5356564"/>
            <a:ext cx="230697" cy="3090"/>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cxnSp>
        <p:nvCxnSpPr>
          <p:cNvPr id="80" name="Elbow Connector 79"/>
          <p:cNvCxnSpPr>
            <a:stCxn id="59" idx="1"/>
            <a:endCxn id="66" idx="0"/>
          </p:cNvCxnSpPr>
          <p:nvPr/>
        </p:nvCxnSpPr>
        <p:spPr>
          <a:xfrm rot="10800000" flipV="1">
            <a:off x="1077112" y="5359654"/>
            <a:ext cx="960400" cy="397853"/>
          </a:xfrm>
          <a:prstGeom prst="bentConnector2">
            <a:avLst/>
          </a:prstGeom>
          <a:noFill/>
          <a:ln w="15875" cap="flat" cmpd="sng" algn="ctr">
            <a:solidFill>
              <a:sysClr val="windowText" lastClr="000000">
                <a:lumMod val="65000"/>
                <a:lumOff val="35000"/>
              </a:sysClr>
            </a:solidFill>
            <a:prstDash val="solid"/>
            <a:miter lim="800000"/>
            <a:tailEnd type="triangle"/>
          </a:ln>
          <a:effectLst/>
        </p:spPr>
      </p:cxnSp>
      <p:sp>
        <p:nvSpPr>
          <p:cNvPr id="81" name="Rounded Rectangle 80"/>
          <p:cNvSpPr/>
          <p:nvPr/>
        </p:nvSpPr>
        <p:spPr>
          <a:xfrm>
            <a:off x="7932095" y="3143024"/>
            <a:ext cx="1108872" cy="80188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Feedback Appointment</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1"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Family</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1"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Case lead</a:t>
            </a:r>
          </a:p>
          <a:p>
            <a:pPr marL="150362" marR="0" lvl="0" indent="-150362"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1"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Second</a:t>
            </a:r>
            <a:endParaRPr kumimoji="0" lang="en-GB" sz="877"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endParaRPr>
          </a:p>
        </p:txBody>
      </p:sp>
      <p:cxnSp>
        <p:nvCxnSpPr>
          <p:cNvPr id="82" name="Straight Arrow Connector 81"/>
          <p:cNvCxnSpPr/>
          <p:nvPr/>
        </p:nvCxnSpPr>
        <p:spPr>
          <a:xfrm>
            <a:off x="6199718" y="3143024"/>
            <a:ext cx="838" cy="827498"/>
          </a:xfrm>
          <a:prstGeom prst="straightConnector1">
            <a:avLst/>
          </a:prstGeom>
          <a:noFill/>
          <a:ln w="15875" cap="flat" cmpd="sng" algn="ctr">
            <a:solidFill>
              <a:sysClr val="windowText" lastClr="000000">
                <a:lumMod val="65000"/>
                <a:lumOff val="35000"/>
              </a:sysClr>
            </a:solidFill>
            <a:prstDash val="solid"/>
            <a:miter lim="800000"/>
            <a:headEnd type="triangle"/>
            <a:tailEnd type="triangle"/>
          </a:ln>
          <a:effectLst/>
        </p:spPr>
      </p:cxnSp>
      <p:cxnSp>
        <p:nvCxnSpPr>
          <p:cNvPr id="83" name="Straight Arrow Connector 82"/>
          <p:cNvCxnSpPr>
            <a:stCxn id="74" idx="3"/>
            <a:endCxn id="81" idx="1"/>
          </p:cNvCxnSpPr>
          <p:nvPr/>
        </p:nvCxnSpPr>
        <p:spPr>
          <a:xfrm>
            <a:off x="7664716" y="3543967"/>
            <a:ext cx="267379" cy="0"/>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sp>
        <p:nvSpPr>
          <p:cNvPr id="84" name="Rounded Rectangle 83"/>
          <p:cNvSpPr/>
          <p:nvPr/>
        </p:nvSpPr>
        <p:spPr>
          <a:xfrm>
            <a:off x="7873623" y="4955621"/>
            <a:ext cx="1225815" cy="801886"/>
          </a:xfrm>
          <a:prstGeom prst="roundRect">
            <a:avLst/>
          </a:prstGeom>
          <a:solidFill>
            <a:srgbClr val="FF66FF"/>
          </a:solidFill>
          <a:ln w="12700" cap="flat" cmpd="sng" algn="ctr">
            <a:solidFill>
              <a:srgbClr val="6600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Post-diagnostic Support</a:t>
            </a:r>
          </a:p>
        </p:txBody>
      </p:sp>
      <p:sp>
        <p:nvSpPr>
          <p:cNvPr id="85" name="Rounded Rectangle 84"/>
          <p:cNvSpPr/>
          <p:nvPr/>
        </p:nvSpPr>
        <p:spPr>
          <a:xfrm>
            <a:off x="9281083" y="3143024"/>
            <a:ext cx="1108872" cy="80188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Report Concluded</a:t>
            </a:r>
          </a:p>
        </p:txBody>
      </p:sp>
      <p:cxnSp>
        <p:nvCxnSpPr>
          <p:cNvPr id="86" name="Straight Arrow Connector 85"/>
          <p:cNvCxnSpPr>
            <a:stCxn id="81" idx="2"/>
            <a:endCxn id="84" idx="0"/>
          </p:cNvCxnSpPr>
          <p:nvPr/>
        </p:nvCxnSpPr>
        <p:spPr>
          <a:xfrm>
            <a:off x="8486531" y="3944911"/>
            <a:ext cx="0" cy="1010710"/>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cxnSp>
        <p:nvCxnSpPr>
          <p:cNvPr id="87" name="Elbow Connector 86"/>
          <p:cNvCxnSpPr>
            <a:stCxn id="85" idx="2"/>
            <a:endCxn id="66" idx="3"/>
          </p:cNvCxnSpPr>
          <p:nvPr/>
        </p:nvCxnSpPr>
        <p:spPr>
          <a:xfrm rot="5400000">
            <a:off x="4714398" y="1037327"/>
            <a:ext cx="2213539" cy="8028704"/>
          </a:xfrm>
          <a:prstGeom prst="bentConnector2">
            <a:avLst/>
          </a:prstGeom>
          <a:noFill/>
          <a:ln w="15875" cap="flat" cmpd="sng" algn="ctr">
            <a:solidFill>
              <a:sysClr val="windowText" lastClr="000000">
                <a:lumMod val="65000"/>
                <a:lumOff val="35000"/>
              </a:sysClr>
            </a:solidFill>
            <a:prstDash val="solid"/>
            <a:miter lim="800000"/>
            <a:tailEnd type="triangle"/>
          </a:ln>
          <a:effectLst/>
        </p:spPr>
      </p:cxnSp>
      <p:cxnSp>
        <p:nvCxnSpPr>
          <p:cNvPr id="88" name="Straight Arrow Connector 87"/>
          <p:cNvCxnSpPr>
            <a:stCxn id="81" idx="3"/>
            <a:endCxn id="85" idx="1"/>
          </p:cNvCxnSpPr>
          <p:nvPr/>
        </p:nvCxnSpPr>
        <p:spPr>
          <a:xfrm>
            <a:off x="9040967" y="3543967"/>
            <a:ext cx="240116" cy="0"/>
          </a:xfrm>
          <a:prstGeom prst="straightConnector1">
            <a:avLst/>
          </a:prstGeom>
          <a:noFill/>
          <a:ln w="15875" cap="flat" cmpd="sng" algn="ctr">
            <a:solidFill>
              <a:sysClr val="windowText" lastClr="000000">
                <a:lumMod val="65000"/>
                <a:lumOff val="35000"/>
              </a:sysClr>
            </a:solidFill>
            <a:prstDash val="solid"/>
            <a:miter lim="800000"/>
            <a:tailEnd type="triangle"/>
          </a:ln>
          <a:effectLst/>
        </p:spPr>
      </p:cxnSp>
      <p:sp>
        <p:nvSpPr>
          <p:cNvPr id="89" name="Rounded Rectangle 88"/>
          <p:cNvSpPr/>
          <p:nvPr/>
        </p:nvSpPr>
        <p:spPr>
          <a:xfrm>
            <a:off x="9324748" y="1175933"/>
            <a:ext cx="1021544" cy="289002"/>
          </a:xfrm>
          <a:prstGeom prst="roundRect">
            <a:avLst/>
          </a:prstGeom>
          <a:solidFill>
            <a:srgbClr val="FFC000">
              <a:lumMod val="40000"/>
              <a:lumOff val="60000"/>
            </a:srgbClr>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Admin</a:t>
            </a:r>
          </a:p>
        </p:txBody>
      </p:sp>
      <p:sp>
        <p:nvSpPr>
          <p:cNvPr id="90" name="Rounded Rectangle 89"/>
          <p:cNvSpPr/>
          <p:nvPr/>
        </p:nvSpPr>
        <p:spPr>
          <a:xfrm>
            <a:off x="9330983" y="1531114"/>
            <a:ext cx="1015309" cy="28647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Triage</a:t>
            </a:r>
            <a:endParaRPr kumimoji="0" lang="en-GB" sz="789"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endParaRPr>
          </a:p>
        </p:txBody>
      </p:sp>
      <p:sp>
        <p:nvSpPr>
          <p:cNvPr id="91" name="Rounded Rectangle 90"/>
          <p:cNvSpPr/>
          <p:nvPr/>
        </p:nvSpPr>
        <p:spPr>
          <a:xfrm>
            <a:off x="9330983" y="1889345"/>
            <a:ext cx="1058973" cy="315709"/>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Assessment</a:t>
            </a:r>
          </a:p>
        </p:txBody>
      </p:sp>
      <p:sp>
        <p:nvSpPr>
          <p:cNvPr id="92" name="Rounded Rectangle 91"/>
          <p:cNvSpPr/>
          <p:nvPr/>
        </p:nvSpPr>
        <p:spPr>
          <a:xfrm>
            <a:off x="9350970" y="2316283"/>
            <a:ext cx="1069778" cy="287186"/>
          </a:xfrm>
          <a:prstGeom prst="roundRect">
            <a:avLst/>
          </a:prstGeom>
          <a:solidFill>
            <a:srgbClr val="FF66FF"/>
          </a:solidFill>
          <a:ln w="12700" cap="flat" cmpd="sng" algn="ctr">
            <a:solidFill>
              <a:srgbClr val="6600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28" b="0" i="0" u="none" strike="noStrike" kern="0" cap="none" spc="0" normalizeH="0" baseline="0" noProof="0" dirty="0" smtClean="0">
                <a:ln>
                  <a:noFill/>
                </a:ln>
                <a:solidFill>
                  <a:prstClr val="black"/>
                </a:solidFill>
                <a:effectLst/>
                <a:uLnTx/>
                <a:uFillTx/>
                <a:latin typeface="Calibri" panose="020F0502020204030204"/>
                <a:ea typeface="+mn-ea"/>
                <a:cs typeface="+mn-cs"/>
              </a:rPr>
              <a:t>Support</a:t>
            </a:r>
          </a:p>
        </p:txBody>
      </p:sp>
    </p:spTree>
    <p:extLst>
      <p:ext uri="{BB962C8B-B14F-4D97-AF65-F5344CB8AC3E}">
        <p14:creationId xmlns:p14="http://schemas.microsoft.com/office/powerpoint/2010/main" val="811289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30847" y="482855"/>
            <a:ext cx="4559275" cy="48069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ounded Rectangle 15"/>
          <p:cNvSpPr/>
          <p:nvPr/>
        </p:nvSpPr>
        <p:spPr>
          <a:xfrm>
            <a:off x="885586" y="304876"/>
            <a:ext cx="3024375" cy="324540"/>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What was the impact of this work?</a:t>
            </a:r>
            <a:endParaRPr lang="en-GB" sz="1400" dirty="0"/>
          </a:p>
        </p:txBody>
      </p:sp>
      <p:sp>
        <p:nvSpPr>
          <p:cNvPr id="17" name="TextBox 16"/>
          <p:cNvSpPr txBox="1"/>
          <p:nvPr/>
        </p:nvSpPr>
        <p:spPr>
          <a:xfrm>
            <a:off x="752550" y="807394"/>
            <a:ext cx="4075090" cy="4108817"/>
          </a:xfrm>
          <a:prstGeom prst="rect">
            <a:avLst/>
          </a:prstGeom>
          <a:noFill/>
        </p:spPr>
        <p:txBody>
          <a:bodyPr wrap="square" rtlCol="0">
            <a:spAutoFit/>
          </a:bodyPr>
          <a:lstStyle/>
          <a:p>
            <a:r>
              <a:rPr lang="en-GB" sz="1300" dirty="0" smtClean="0">
                <a:latin typeface="Calibri Light" panose="020F0302020204030204" pitchFamily="34" charset="0"/>
                <a:cs typeface="Calibri Light" panose="020F0302020204030204" pitchFamily="34" charset="0"/>
              </a:rPr>
              <a:t>The new pathway </a:t>
            </a:r>
            <a:r>
              <a:rPr lang="en-GB" sz="1300" dirty="0">
                <a:latin typeface="Calibri Light" panose="020F0302020204030204" pitchFamily="34" charset="0"/>
                <a:cs typeface="Calibri Light" panose="020F0302020204030204" pitchFamily="34" charset="0"/>
              </a:rPr>
              <a:t>has led to improvements in waiting times, and efficient use of time and resources for families and staff, while maintaining standards of </a:t>
            </a:r>
            <a:r>
              <a:rPr lang="en-GB" sz="1300" dirty="0" smtClean="0">
                <a:latin typeface="Calibri Light" panose="020F0302020204030204" pitchFamily="34" charset="0"/>
                <a:cs typeface="Calibri Light" panose="020F0302020204030204" pitchFamily="34" charset="0"/>
              </a:rPr>
              <a:t>care:   </a:t>
            </a:r>
            <a:endParaRPr lang="en-GB" sz="1300" dirty="0">
              <a:latin typeface="Calibri Light" panose="020F0302020204030204" pitchFamily="34" charset="0"/>
              <a:cs typeface="Calibri Light" panose="020F0302020204030204" pitchFamily="34" charset="0"/>
            </a:endParaRPr>
          </a:p>
          <a:p>
            <a:endParaRPr lang="en-GB" sz="13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300" dirty="0">
                <a:latin typeface="Calibri Light" panose="020F0302020204030204" pitchFamily="34" charset="0"/>
                <a:cs typeface="Calibri Light" panose="020F0302020204030204" pitchFamily="34" charset="0"/>
              </a:rPr>
              <a:t>The average number of times each case prompted a direct contact with the family (family contact events) reduced from 25 to 5 </a:t>
            </a:r>
            <a:r>
              <a:rPr lang="en-GB" sz="1300" dirty="0" smtClean="0">
                <a:latin typeface="Calibri Light" panose="020F0302020204030204" pitchFamily="34" charset="0"/>
                <a:cs typeface="Calibri Light" panose="020F0302020204030204" pitchFamily="34" charset="0"/>
              </a:rPr>
              <a:t>events </a:t>
            </a:r>
            <a:endParaRPr lang="en-GB" sz="13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13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300" dirty="0" smtClean="0">
                <a:latin typeface="Calibri Light" panose="020F0302020204030204" pitchFamily="34" charset="0"/>
                <a:cs typeface="Calibri Light" panose="020F0302020204030204" pitchFamily="34" charset="0"/>
              </a:rPr>
              <a:t>The </a:t>
            </a:r>
            <a:r>
              <a:rPr lang="en-GB" sz="1300" dirty="0">
                <a:latin typeface="Calibri Light" panose="020F0302020204030204" pitchFamily="34" charset="0"/>
                <a:cs typeface="Calibri Light" panose="020F0302020204030204" pitchFamily="34" charset="0"/>
              </a:rPr>
              <a:t>average time spent on direct family contact reduced from </a:t>
            </a:r>
            <a:r>
              <a:rPr lang="en-GB" sz="1300" dirty="0" smtClean="0">
                <a:latin typeface="Calibri Light" panose="020F0302020204030204" pitchFamily="34" charset="0"/>
                <a:cs typeface="Calibri Light" panose="020F0302020204030204" pitchFamily="34" charset="0"/>
              </a:rPr>
              <a:t>20 hours to </a:t>
            </a:r>
            <a:r>
              <a:rPr lang="en-GB" sz="1300" dirty="0">
                <a:latin typeface="Calibri Light" panose="020F0302020204030204" pitchFamily="34" charset="0"/>
                <a:cs typeface="Calibri Light" panose="020F0302020204030204" pitchFamily="34" charset="0"/>
              </a:rPr>
              <a:t>6 </a:t>
            </a:r>
            <a:r>
              <a:rPr lang="en-GB" sz="1300" dirty="0" smtClean="0">
                <a:latin typeface="Calibri Light" panose="020F0302020204030204" pitchFamily="34" charset="0"/>
                <a:cs typeface="Calibri Light" panose="020F0302020204030204" pitchFamily="34" charset="0"/>
              </a:rPr>
              <a:t>hours</a:t>
            </a:r>
            <a:endParaRPr lang="en-GB" sz="13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13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300" dirty="0" smtClean="0">
                <a:latin typeface="Calibri Light" panose="020F0302020204030204" pitchFamily="34" charset="0"/>
                <a:cs typeface="Calibri Light" panose="020F0302020204030204" pitchFamily="34" charset="0"/>
              </a:rPr>
              <a:t>The </a:t>
            </a:r>
            <a:r>
              <a:rPr lang="en-GB" sz="1300" dirty="0">
                <a:latin typeface="Calibri Light" panose="020F0302020204030204" pitchFamily="34" charset="0"/>
                <a:cs typeface="Calibri Light" panose="020F0302020204030204" pitchFamily="34" charset="0"/>
              </a:rPr>
              <a:t>average staff time per case was reduced from </a:t>
            </a:r>
            <a:r>
              <a:rPr lang="en-GB" sz="1300" dirty="0" smtClean="0">
                <a:latin typeface="Calibri Light" panose="020F0302020204030204" pitchFamily="34" charset="0"/>
                <a:cs typeface="Calibri Light" panose="020F0302020204030204" pitchFamily="34" charset="0"/>
              </a:rPr>
              <a:t>36 hours </a:t>
            </a:r>
            <a:r>
              <a:rPr lang="en-GB" sz="1300" dirty="0">
                <a:latin typeface="Calibri Light" panose="020F0302020204030204" pitchFamily="34" charset="0"/>
                <a:cs typeface="Calibri Light" panose="020F0302020204030204" pitchFamily="34" charset="0"/>
              </a:rPr>
              <a:t>to </a:t>
            </a:r>
            <a:r>
              <a:rPr lang="en-GB" sz="1300" dirty="0" smtClean="0">
                <a:latin typeface="Calibri Light" panose="020F0302020204030204" pitchFamily="34" charset="0"/>
                <a:cs typeface="Calibri Light" panose="020F0302020204030204" pitchFamily="34" charset="0"/>
              </a:rPr>
              <a:t>10 hours</a:t>
            </a:r>
            <a:endParaRPr lang="en-GB" sz="13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13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300" dirty="0" smtClean="0">
                <a:latin typeface="Calibri Light" panose="020F0302020204030204" pitchFamily="34" charset="0"/>
                <a:cs typeface="Calibri Light" panose="020F0302020204030204" pitchFamily="34" charset="0"/>
              </a:rPr>
              <a:t>The </a:t>
            </a:r>
            <a:r>
              <a:rPr lang="en-GB" sz="1300" dirty="0">
                <a:latin typeface="Calibri Light" panose="020F0302020204030204" pitchFamily="34" charset="0"/>
                <a:cs typeface="Calibri Light" panose="020F0302020204030204" pitchFamily="34" charset="0"/>
              </a:rPr>
              <a:t>average time to diagnose reduced from 130.1 weeks to 13.7 </a:t>
            </a:r>
            <a:r>
              <a:rPr lang="en-GB" sz="1300" dirty="0" smtClean="0">
                <a:latin typeface="Calibri Light" panose="020F0302020204030204" pitchFamily="34" charset="0"/>
                <a:cs typeface="Calibri Light" panose="020F0302020204030204" pitchFamily="34" charset="0"/>
              </a:rPr>
              <a:t>weeks </a:t>
            </a:r>
            <a:endParaRPr lang="en-GB" sz="13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13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300" dirty="0">
                <a:latin typeface="Calibri Light" panose="020F0302020204030204" pitchFamily="34" charset="0"/>
                <a:cs typeface="Calibri Light" panose="020F0302020204030204" pitchFamily="34" charset="0"/>
              </a:rPr>
              <a:t>The average cost per young person assessed was calculated to be a reduction from £2213 to £660. </a:t>
            </a:r>
          </a:p>
          <a:p>
            <a:pPr marL="285750" indent="-285750">
              <a:buFont typeface="Arial" panose="020B0604020202020204" pitchFamily="34" charset="0"/>
              <a:buChar char="•"/>
            </a:pPr>
            <a:endParaRPr lang="en-GB" sz="1400" dirty="0">
              <a:latin typeface="Calibri Light" panose="020F0302020204030204" pitchFamily="34" charset="0"/>
              <a:cs typeface="Calibri Light" panose="020F0302020204030204" pitchFamily="34" charset="0"/>
            </a:endParaRPr>
          </a:p>
        </p:txBody>
      </p:sp>
      <p:pic>
        <p:nvPicPr>
          <p:cNvPr id="9" name="Picture 5"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125" y="760949"/>
            <a:ext cx="4440379" cy="671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848526" y="124324"/>
            <a:ext cx="4090604" cy="505091"/>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Comparison of Communication Disorder Assessment Team with New ND Assessment Clinic </a:t>
            </a:r>
            <a:endParaRPr lang="en-GB" sz="1400" dirty="0"/>
          </a:p>
        </p:txBody>
      </p:sp>
    </p:spTree>
    <p:extLst>
      <p:ext uri="{BB962C8B-B14F-4D97-AF65-F5344CB8AC3E}">
        <p14:creationId xmlns:p14="http://schemas.microsoft.com/office/powerpoint/2010/main" val="3699202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1884" y="977999"/>
            <a:ext cx="8555082" cy="468182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ounded Rectangle 3"/>
          <p:cNvSpPr/>
          <p:nvPr/>
        </p:nvSpPr>
        <p:spPr>
          <a:xfrm>
            <a:off x="1061884" y="783925"/>
            <a:ext cx="3022414" cy="324000"/>
          </a:xfrm>
          <a:prstGeom prst="roundRect">
            <a:avLst>
              <a:gd name="adj" fmla="val 50000"/>
            </a:avLst>
          </a:prstGeom>
          <a:gradFill flip="none" rotWithShape="1">
            <a:gsLst>
              <a:gs pos="0">
                <a:srgbClr val="00A2CB"/>
              </a:gs>
              <a:gs pos="100000">
                <a:srgbClr val="5ABBA2"/>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Next Steps and Reflections</a:t>
            </a:r>
            <a:endParaRPr lang="en-GB" sz="1400" dirty="0"/>
          </a:p>
        </p:txBody>
      </p:sp>
      <p:sp>
        <p:nvSpPr>
          <p:cNvPr id="18" name="TextBox 17"/>
          <p:cNvSpPr txBox="1"/>
          <p:nvPr/>
        </p:nvSpPr>
        <p:spPr>
          <a:xfrm>
            <a:off x="1425677" y="1237850"/>
            <a:ext cx="7698658" cy="3631763"/>
          </a:xfrm>
          <a:prstGeom prst="rect">
            <a:avLst/>
          </a:prstGeom>
          <a:noFill/>
        </p:spPr>
        <p:txBody>
          <a:bodyPr wrap="square" rtlCol="0">
            <a:spAutoFit/>
          </a:bodyPr>
          <a:lstStyle/>
          <a:p>
            <a:pPr>
              <a:spcAft>
                <a:spcPts val="600"/>
              </a:spcAft>
            </a:pPr>
            <a:r>
              <a:rPr lang="en-GB" sz="1300" dirty="0">
                <a:latin typeface="Calibri Light" panose="020F0302020204030204" pitchFamily="34" charset="0"/>
                <a:cs typeface="Calibri Light" panose="020F0302020204030204" pitchFamily="34" charset="0"/>
              </a:rPr>
              <a:t>Continuing to make use of a QI approach, the </a:t>
            </a:r>
            <a:r>
              <a:rPr lang="en-GB" sz="1300" dirty="0" smtClean="0">
                <a:latin typeface="Calibri Light" panose="020F0302020204030204" pitchFamily="34" charset="0"/>
                <a:cs typeface="Calibri Light" panose="020F0302020204030204" pitchFamily="34" charset="0"/>
              </a:rPr>
              <a:t>ND Team followed the pathway with a further 25 people and are currently testing at a larger scale with 200 </a:t>
            </a:r>
            <a:r>
              <a:rPr lang="en-GB" sz="1300" smtClean="0">
                <a:latin typeface="Calibri Light" panose="020F0302020204030204" pitchFamily="34" charset="0"/>
                <a:cs typeface="Calibri Light" panose="020F0302020204030204" pitchFamily="34" charset="0"/>
              </a:rPr>
              <a:t>people.  </a:t>
            </a:r>
            <a:r>
              <a:rPr lang="en-GB" sz="1300" dirty="0">
                <a:latin typeface="Calibri Light" panose="020F0302020204030204" pitchFamily="34" charset="0"/>
                <a:cs typeface="Calibri Light" panose="020F0302020204030204" pitchFamily="34" charset="0"/>
              </a:rPr>
              <a:t>The onset of COVID-19 has affected waiting lists and demand for services and the team have opened their referral system to respond to this increase in demand. </a:t>
            </a:r>
            <a:r>
              <a:rPr lang="en-GB" sz="1300" dirty="0" smtClean="0">
                <a:latin typeface="Calibri Light" panose="020F0302020204030204" pitchFamily="34" charset="0"/>
                <a:cs typeface="Calibri Light" panose="020F0302020204030204" pitchFamily="34" charset="0"/>
              </a:rPr>
              <a:t>They </a:t>
            </a:r>
            <a:r>
              <a:rPr lang="en-GB" sz="1300" dirty="0">
                <a:latin typeface="Calibri Light" panose="020F0302020204030204" pitchFamily="34" charset="0"/>
                <a:cs typeface="Calibri Light" panose="020F0302020204030204" pitchFamily="34" charset="0"/>
              </a:rPr>
              <a:t>have also reviewed the multi-disciplinary membership of the assessment team to ensure integrated team working continues. Data will be collected to help the team monitor the impact, understand how this can be adopted at a larger scale, and continue to build a business case for financial </a:t>
            </a:r>
            <a:r>
              <a:rPr lang="en-GB" sz="1300" dirty="0" smtClean="0">
                <a:latin typeface="Calibri Light" panose="020F0302020204030204" pitchFamily="34" charset="0"/>
                <a:cs typeface="Calibri Light" panose="020F0302020204030204" pitchFamily="34" charset="0"/>
              </a:rPr>
              <a:t>support.  </a:t>
            </a:r>
            <a:r>
              <a:rPr lang="en-GB" sz="1300" dirty="0">
                <a:latin typeface="Calibri Light" panose="020F0302020204030204" pitchFamily="34" charset="0"/>
                <a:cs typeface="Calibri Light" panose="020F0302020204030204" pitchFamily="34" charset="0"/>
              </a:rPr>
              <a:t> </a:t>
            </a:r>
          </a:p>
          <a:p>
            <a:pPr>
              <a:spcAft>
                <a:spcPts val="600"/>
              </a:spcAft>
            </a:pPr>
            <a:r>
              <a:rPr lang="en-GB" sz="1300" dirty="0">
                <a:latin typeface="Calibri Light" panose="020F0302020204030204" pitchFamily="34" charset="0"/>
                <a:cs typeface="Calibri Light" panose="020F0302020204030204" pitchFamily="34" charset="0"/>
              </a:rPr>
              <a:t>Reflections from the team:   </a:t>
            </a:r>
          </a:p>
          <a:p>
            <a:pPr marL="285750" indent="-285750">
              <a:spcAft>
                <a:spcPts val="600"/>
              </a:spcAft>
              <a:buFont typeface="Arial" panose="020B0604020202020204" pitchFamily="34" charset="0"/>
              <a:buChar char="•"/>
            </a:pPr>
            <a:r>
              <a:rPr lang="en-GB" sz="1300" dirty="0" smtClean="0">
                <a:latin typeface="Calibri Light" panose="020F0302020204030204" pitchFamily="34" charset="0"/>
                <a:cs typeface="Calibri Light" panose="020F0302020204030204" pitchFamily="34" charset="0"/>
              </a:rPr>
              <a:t>The </a:t>
            </a:r>
            <a:r>
              <a:rPr lang="en-GB" sz="1300" dirty="0">
                <a:latin typeface="Calibri Light" panose="020F0302020204030204" pitchFamily="34" charset="0"/>
                <a:cs typeface="Calibri Light" panose="020F0302020204030204" pitchFamily="34" charset="0"/>
              </a:rPr>
              <a:t>single most important factor is to work with families who have experience of the service and co-design with </a:t>
            </a:r>
            <a:r>
              <a:rPr lang="en-GB" sz="1300" dirty="0" smtClean="0">
                <a:latin typeface="Calibri Light" panose="020F0302020204030204" pitchFamily="34" charset="0"/>
                <a:cs typeface="Calibri Light" panose="020F0302020204030204" pitchFamily="34" charset="0"/>
              </a:rPr>
              <a:t>them</a:t>
            </a:r>
            <a:endParaRPr lang="en-GB" sz="1300" dirty="0">
              <a:latin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GB" sz="1300" dirty="0">
                <a:latin typeface="Calibri Light" panose="020F0302020204030204" pitchFamily="34" charset="0"/>
                <a:cs typeface="Calibri Light" panose="020F0302020204030204" pitchFamily="34" charset="0"/>
              </a:rPr>
              <a:t>If you need to build a case for extra capacity/ finance then build this into your project</a:t>
            </a:r>
          </a:p>
          <a:p>
            <a:pPr marL="285750" indent="-285750">
              <a:spcAft>
                <a:spcPts val="600"/>
              </a:spcAft>
              <a:buFont typeface="Arial" panose="020B0604020202020204" pitchFamily="34" charset="0"/>
              <a:buChar char="•"/>
            </a:pPr>
            <a:r>
              <a:rPr lang="en-GB" sz="1300" dirty="0">
                <a:latin typeface="Calibri Light" panose="020F0302020204030204" pitchFamily="34" charset="0"/>
                <a:cs typeface="Calibri Light" panose="020F0302020204030204" pitchFamily="34" charset="0"/>
              </a:rPr>
              <a:t>Be clear on what you want to demonstrate</a:t>
            </a:r>
          </a:p>
          <a:p>
            <a:pPr marL="285750" indent="-285750">
              <a:spcAft>
                <a:spcPts val="600"/>
              </a:spcAft>
              <a:buFont typeface="Arial" panose="020B0604020202020204" pitchFamily="34" charset="0"/>
              <a:buChar char="•"/>
            </a:pPr>
            <a:r>
              <a:rPr lang="en-GB" sz="1300" dirty="0" smtClean="0">
                <a:latin typeface="Calibri Light" panose="020F0302020204030204" pitchFamily="34" charset="0"/>
                <a:cs typeface="Calibri Light" panose="020F0302020204030204" pitchFamily="34" charset="0"/>
              </a:rPr>
              <a:t>Be clear about the difference you want to make and the data you will need to evidence this, including economic data</a:t>
            </a:r>
          </a:p>
          <a:p>
            <a:pPr marL="285750" indent="-285750">
              <a:spcAft>
                <a:spcPts val="600"/>
              </a:spcAft>
              <a:buFont typeface="Arial" panose="020B0604020202020204" pitchFamily="34" charset="0"/>
              <a:buChar char="•"/>
            </a:pPr>
            <a:r>
              <a:rPr lang="en-GB" sz="1300" dirty="0" smtClean="0">
                <a:latin typeface="Calibri Light" panose="020F0302020204030204" pitchFamily="34" charset="0"/>
                <a:cs typeface="Calibri Light" panose="020F0302020204030204" pitchFamily="34" charset="0"/>
              </a:rPr>
              <a:t> Look </a:t>
            </a:r>
            <a:r>
              <a:rPr lang="en-GB" sz="1300" dirty="0">
                <a:latin typeface="Calibri Light" panose="020F0302020204030204" pitchFamily="34" charset="0"/>
                <a:cs typeface="Calibri Light" panose="020F0302020204030204" pitchFamily="34" charset="0"/>
              </a:rPr>
              <a:t>for people within the organisation that can help you with </a:t>
            </a:r>
            <a:r>
              <a:rPr lang="en-GB" sz="1300" dirty="0" smtClean="0">
                <a:latin typeface="Calibri Light" panose="020F0302020204030204" pitchFamily="34" charset="0"/>
                <a:cs typeface="Calibri Light" panose="020F0302020204030204" pitchFamily="34" charset="0"/>
              </a:rPr>
              <a:t>gathering and analysing data  </a:t>
            </a:r>
            <a:endParaRPr lang="en-GB" sz="1300" dirty="0">
              <a:latin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GB" sz="1300" dirty="0" smtClean="0">
                <a:latin typeface="Calibri Light" panose="020F0302020204030204" pitchFamily="34" charset="0"/>
                <a:cs typeface="Calibri Light" panose="020F0302020204030204" pitchFamily="34" charset="0"/>
              </a:rPr>
              <a:t>Identify the data you need in order to make an economic assessment.</a:t>
            </a:r>
            <a:endParaRPr lang="en-GB" sz="13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3359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2.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 Document" ma:contentTypeID="0x0101009B9C30850FF64BE98BE1A18B621E9B38003B8DD66EA2A6EA4EA63CA2150F833E3B" ma:contentTypeVersion="4" ma:contentTypeDescription="Base Document" ma:contentTypeScope="" ma:versionID="9ad2226f5eeae3295bc401af5bb5a4c6">
  <xsd:schema xmlns:xsd="http://www.w3.org/2001/XMLSchema" xmlns:xs="http://www.w3.org/2001/XMLSchema" xmlns:p="http://schemas.microsoft.com/office/2006/metadata/properties" xmlns:ns1="c90fc823-f927-4b13-b746-572312a1c935" targetNamespace="http://schemas.microsoft.com/office/2006/metadata/properties" ma:root="true" ma:fieldsID="04b8239baac28b7491c0a2e1b00f4e0f" ns1:_="">
    <xsd:import namespace="c90fc823-f927-4b13-b746-572312a1c935"/>
    <xsd:element name="properties">
      <xsd:complexType>
        <xsd:sequence>
          <xsd:element name="documentManagement">
            <xsd:complexType>
              <xsd:all>
                <xsd:element ref="ns1:b0997d7f6f2b4bc7890c40ab47985429" minOccurs="0"/>
                <xsd:element ref="ns1:TaxCatchAll" minOccurs="0"/>
                <xsd:element ref="ns1: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fc823-f927-4b13-b746-572312a1c935" elementFormDefault="qualified">
    <xsd:import namespace="http://schemas.microsoft.com/office/2006/documentManagement/types"/>
    <xsd:import namespace="http://schemas.microsoft.com/office/infopath/2007/PartnerControls"/>
    <xsd:element name="b0997d7f6f2b4bc7890c40ab47985429" ma:index="8" nillable="true" ma:taxonomy="true" ma:internalName="b0997d7f6f2b4bc7890c40ab47985429" ma:taxonomyFieldName="Departments" ma:displayName="Departments" ma:fieldId="{b0997d7f-6f2b-4bc7-890c-40ab47985429}" ma:sspId="12ec0724-cfef-4554-94cf-02961d342542" ma:termSetId="184a1858-4a21-4b18-a878-30e190b7640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f5b355e-5b78-4275-9d55-722e430928fb}" ma:internalName="TaxCatchAll" ma:showField="CatchAllData" ma:web="c90fc823-f927-4b13-b746-572312a1c93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f5b355e-5b78-4275-9d55-722e430928fb}" ma:internalName="TaxCatchAllLabel" ma:readOnly="true" ma:showField="CatchAllDataLabel" ma:web="c90fc823-f927-4b13-b746-572312a1c9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0fc823-f927-4b13-b746-572312a1c935">
      <Value>23</Value>
    </TaxCatchAll>
    <b0997d7f6f2b4bc7890c40ab47985429 xmlns="c90fc823-f927-4b13-b746-572312a1c935">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2fbf1ff5-de18-469c-b676-07c9d4f1dcac</TermId>
        </TermInfo>
      </Terms>
    </b0997d7f6f2b4bc7890c40ab47985429>
  </documentManagement>
</p:properties>
</file>

<file path=customXml/itemProps1.xml><?xml version="1.0" encoding="utf-8"?>
<ds:datastoreItem xmlns:ds="http://schemas.openxmlformats.org/officeDocument/2006/customXml" ds:itemID="{7E3F3448-74BA-4951-835E-597E9162D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fc823-f927-4b13-b746-572312a1c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FEE1AE-4128-496B-ACCD-A73763ACAD32}">
  <ds:schemaRefs>
    <ds:schemaRef ds:uri="http://schemas.microsoft.com/sharepoint/v3/contenttype/forms"/>
  </ds:schemaRefs>
</ds:datastoreItem>
</file>

<file path=customXml/itemProps3.xml><?xml version="1.0" encoding="utf-8"?>
<ds:datastoreItem xmlns:ds="http://schemas.openxmlformats.org/officeDocument/2006/customXml" ds:itemID="{607FCB93-7797-4234-8677-9CD568EECFE0}">
  <ds:schemaRefs>
    <ds:schemaRef ds:uri="http://schemas.microsoft.com/office/2006/documentManagement/types"/>
    <ds:schemaRef ds:uri="c90fc823-f927-4b13-b746-572312a1c935"/>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who we are what we do</Template>
  <TotalTime>2484</TotalTime>
  <Words>1148</Words>
  <Application>Microsoft Office PowerPoint</Application>
  <PresentationFormat>Custom</PresentationFormat>
  <Paragraphs>88</Paragraphs>
  <Slides>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1_Office Theme</vt:lpstr>
      <vt:lpstr>2_Office Theme</vt:lpstr>
      <vt:lpstr>PowerPoint Presentation</vt:lpstr>
      <vt:lpstr>PowerPoint Presentation</vt:lpstr>
      <vt:lpstr>PowerPoint Presentation</vt:lpstr>
      <vt:lpstr>PowerPoint Presentation</vt:lpstr>
      <vt:lpstr>PowerPoint Presentation</vt:lpstr>
    </vt:vector>
  </TitlesOfParts>
  <Company>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ihub case study template</dc:title>
  <dc:creator>Kenneth Miller</dc:creator>
  <cp:lastModifiedBy>Ciara Robertson</cp:lastModifiedBy>
  <cp:revision>163</cp:revision>
  <cp:lastPrinted>2017-09-06T13:57:19Z</cp:lastPrinted>
  <dcterms:created xsi:type="dcterms:W3CDTF">2017-08-22T14:27:19Z</dcterms:created>
  <dcterms:modified xsi:type="dcterms:W3CDTF">2021-06-22T11:44:05Z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0x0101009B9C30850FF64BE98BE1A18B621E9B38003B8DD66EA2A6EA4EA63CA2150F833E3B</vt:lpwstr>
  </property>
  <property fmtid="{D5CDD505-2E9C-101B-9397-08002B2CF9AE}" pid="3" name="Departments">
    <vt:lpwstr>23;#Communications|2fbf1ff5-de18-469c-b676-07c9d4f1dcac</vt:lpwstr>
  </property>
</Properties>
</file>