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4"/>
    <p:sldMasterId id="2147483685" r:id="rId5"/>
  </p:sldMasterIdLst>
  <p:sldIdLst>
    <p:sldId id="258" r:id="rId6"/>
  </p:sldIdLst>
  <p:sldSz cx="12801600" cy="9601200" type="A3"/>
  <p:notesSz cx="6888163" cy="10020300"/>
  <p:defaultTextStyle>
    <a:defPPr>
      <a:defRPr lang="en-US"/>
    </a:defPPr>
    <a:lvl1pPr marL="0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a Somers (NHS Healthcare Improvement Scotland)" initials="CS" lastIdx="8" clrIdx="0">
    <p:extLst>
      <p:ext uri="{19B8F6BF-5375-455C-9EA6-DF929625EA0E}">
        <p15:presenceInfo xmlns:p15="http://schemas.microsoft.com/office/powerpoint/2012/main" userId="S::camilla.somers@his.nhs.scot::5bbd5263-1760-4a8a-8843-de1b96cc97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ED9"/>
    <a:srgbClr val="767171"/>
    <a:srgbClr val="004380"/>
    <a:srgbClr val="0D70A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C86D28-257B-4C7E-B5E4-7DCABA2AF86A}" v="176" dt="2020-09-29T09:47:15.290"/>
    <p1510:client id="{40C41473-0366-435C-B691-B54A9ADC3280}" v="10" dt="2020-09-09T07:47:47.399"/>
    <p1510:client id="{428EF491-FE33-43D8-E0DB-57EF1760C94B}" v="7" dt="2020-09-09T08:04:33.696"/>
    <p1510:client id="{8E733B2D-6404-4959-28A8-2E83091285A6}" v="16" dt="2020-09-09T07:22:05.913"/>
    <p1510:client id="{B8A9F39C-CBBE-4191-3B20-8F567A67508E}" v="49" dt="2020-09-08T16:39:01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 autoAdjust="0"/>
    <p:restoredTop sz="94660"/>
  </p:normalViewPr>
  <p:slideViewPr>
    <p:cSldViewPr snapToGrid="0">
      <p:cViewPr varScale="1">
        <p:scale>
          <a:sx n="84" d="100"/>
          <a:sy n="84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Monaghan (NHS Healthcare Improvement Scotland)" userId="S::thomas.monaghan@his.nhs.scot::1ba29a41-d478-4e39-9b59-400335123f06" providerId="AD" clId="Web-{22C86D28-257B-4C7E-B5E4-7DCABA2AF86A}"/>
    <pc:docChg chg="modSld">
      <pc:chgData name="Thomas Monaghan (NHS Healthcare Improvement Scotland)" userId="S::thomas.monaghan@his.nhs.scot::1ba29a41-d478-4e39-9b59-400335123f06" providerId="AD" clId="Web-{22C86D28-257B-4C7E-B5E4-7DCABA2AF86A}" dt="2020-09-29T09:47:15.290" v="170" actId="20577"/>
      <pc:docMkLst>
        <pc:docMk/>
      </pc:docMkLst>
      <pc:sldChg chg="modSp">
        <pc:chgData name="Thomas Monaghan (NHS Healthcare Improvement Scotland)" userId="S::thomas.monaghan@his.nhs.scot::1ba29a41-d478-4e39-9b59-400335123f06" providerId="AD" clId="Web-{22C86D28-257B-4C7E-B5E4-7DCABA2AF86A}" dt="2020-09-29T09:47:15.290" v="170" actId="20577"/>
        <pc:sldMkLst>
          <pc:docMk/>
          <pc:sldMk cId="3322105818" sldId="256"/>
        </pc:sldMkLst>
        <pc:spChg chg="mod">
          <ac:chgData name="Thomas Monaghan (NHS Healthcare Improvement Scotland)" userId="S::thomas.monaghan@his.nhs.scot::1ba29a41-d478-4e39-9b59-400335123f06" providerId="AD" clId="Web-{22C86D28-257B-4C7E-B5E4-7DCABA2AF86A}" dt="2020-09-29T09:12:34.033" v="17" actId="20577"/>
          <ac:spMkLst>
            <pc:docMk/>
            <pc:sldMk cId="3322105818" sldId="256"/>
            <ac:spMk id="5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13:38.847" v="37" actId="20577"/>
          <ac:spMkLst>
            <pc:docMk/>
            <pc:sldMk cId="3322105818" sldId="256"/>
            <ac:spMk id="7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spMkLst>
            <pc:docMk/>
            <pc:sldMk cId="3322105818" sldId="256"/>
            <ac:spMk id="19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590" v="166"/>
          <ac:spMkLst>
            <pc:docMk/>
            <pc:sldMk cId="3322105818" sldId="256"/>
            <ac:spMk id="93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636" v="167"/>
          <ac:spMkLst>
            <pc:docMk/>
            <pc:sldMk cId="3322105818" sldId="256"/>
            <ac:spMk id="132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668" v="168"/>
          <ac:spMkLst>
            <pc:docMk/>
            <pc:sldMk cId="3322105818" sldId="256"/>
            <ac:spMk id="138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47:15.290" v="170" actId="20577"/>
          <ac:spMkLst>
            <pc:docMk/>
            <pc:sldMk cId="3322105818" sldId="256"/>
            <ac:spMk id="142" creationId="{00000000-0000-0000-0000-000000000000}"/>
          </ac:spMkLst>
        </pc:sp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cxnSpMkLst>
            <pc:docMk/>
            <pc:sldMk cId="3322105818" sldId="256"/>
            <ac:cxnSpMk id="24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44.213" v="146" actId="14100"/>
          <ac:cxnSpMkLst>
            <pc:docMk/>
            <pc:sldMk cId="3322105818" sldId="256"/>
            <ac:cxnSpMk id="118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56.885" v="147" actId="1076"/>
          <ac:cxnSpMkLst>
            <pc:docMk/>
            <pc:sldMk cId="3322105818" sldId="256"/>
            <ac:cxnSpMk id="133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56.948" v="148" actId="1076"/>
          <ac:cxnSpMkLst>
            <pc:docMk/>
            <pc:sldMk cId="3322105818" sldId="256"/>
            <ac:cxnSpMk id="139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cxnSpMkLst>
            <pc:docMk/>
            <pc:sldMk cId="3322105818" sldId="256"/>
            <ac:cxnSpMk id="143" creationId="{00000000-0000-0000-0000-000000000000}"/>
          </ac:cxnSpMkLst>
        </pc:cxnChg>
      </pc:sldChg>
    </pc:docChg>
  </pc:docChgLst>
  <pc:docChgLst>
    <pc:chgData name="Thomas Monaghan (NHS Healthcare Improvement Scotland)" userId="S::thomas.monaghan@his.nhs.scot::1ba29a41-d478-4e39-9b59-400335123f06" providerId="AD" clId="Web-{B8A9F39C-CBBE-4191-3B20-8F567A67508E}"/>
    <pc:docChg chg="modSld">
      <pc:chgData name="Thomas Monaghan (NHS Healthcare Improvement Scotland)" userId="S::thomas.monaghan@his.nhs.scot::1ba29a41-d478-4e39-9b59-400335123f06" providerId="AD" clId="Web-{B8A9F39C-CBBE-4191-3B20-8F567A67508E}" dt="2020-09-08T16:39:01.399" v="48" actId="20577"/>
      <pc:docMkLst>
        <pc:docMk/>
      </pc:docMkLst>
      <pc:sldChg chg="modSp">
        <pc:chgData name="Thomas Monaghan (NHS Healthcare Improvement Scotland)" userId="S::thomas.monaghan@his.nhs.scot::1ba29a41-d478-4e39-9b59-400335123f06" providerId="AD" clId="Web-{B8A9F39C-CBBE-4191-3B20-8F567A67508E}" dt="2020-09-08T16:39:01.399" v="48" actId="20577"/>
        <pc:sldMkLst>
          <pc:docMk/>
          <pc:sldMk cId="3322105818" sldId="256"/>
        </pc:sldMkLst>
        <pc:spChg chg="mod">
          <ac:chgData name="Thomas Monaghan (NHS Healthcare Improvement Scotland)" userId="S::thomas.monaghan@his.nhs.scot::1ba29a41-d478-4e39-9b59-400335123f06" providerId="AD" clId="Web-{B8A9F39C-CBBE-4191-3B20-8F567A67508E}" dt="2020-09-08T16:39:01.399" v="48" actId="20577"/>
          <ac:spMkLst>
            <pc:docMk/>
            <pc:sldMk cId="3322105818" sldId="256"/>
            <ac:spMk id="93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B8A9F39C-CBBE-4191-3B20-8F567A67508E}" dt="2020-09-08T16:38:06.117" v="35" actId="20577"/>
          <ac:spMkLst>
            <pc:docMk/>
            <pc:sldMk cId="3322105818" sldId="256"/>
            <ac:spMk id="142" creationId="{00000000-0000-0000-0000-000000000000}"/>
          </ac:spMkLst>
        </pc:spChg>
      </pc:sldChg>
    </pc:docChg>
  </pc:docChgLst>
  <pc:docChgLst>
    <pc:chgData name="Camilla Somers (NHS Healthcare Improvement Scotland)" userId="S::camilla.somers@his.nhs.scot::5bbd5263-1760-4a8a-8843-de1b96cc97c4" providerId="AD" clId="Web-{8E733B2D-6404-4959-28A8-2E83091285A6}"/>
    <pc:docChg chg="modSld">
      <pc:chgData name="Camilla Somers (NHS Healthcare Improvement Scotland)" userId="S::camilla.somers@his.nhs.scot::5bbd5263-1760-4a8a-8843-de1b96cc97c4" providerId="AD" clId="Web-{8E733B2D-6404-4959-28A8-2E83091285A6}" dt="2020-09-09T07:22:05.913" v="15" actId="20577"/>
      <pc:docMkLst>
        <pc:docMk/>
      </pc:docMkLst>
      <pc:sldChg chg="modSp addCm">
        <pc:chgData name="Camilla Somers (NHS Healthcare Improvement Scotland)" userId="S::camilla.somers@his.nhs.scot::5bbd5263-1760-4a8a-8843-de1b96cc97c4" providerId="AD" clId="Web-{8E733B2D-6404-4959-28A8-2E83091285A6}" dt="2020-09-09T07:22:05.913" v="15" actId="20577"/>
        <pc:sldMkLst>
          <pc:docMk/>
          <pc:sldMk cId="3322105818" sldId="256"/>
        </pc:sldMkLst>
        <pc:spChg chg="mod">
          <ac:chgData name="Camilla Somers (NHS Healthcare Improvement Scotland)" userId="S::camilla.somers@his.nhs.scot::5bbd5263-1760-4a8a-8843-de1b96cc97c4" providerId="AD" clId="Web-{8E733B2D-6404-4959-28A8-2E83091285A6}" dt="2020-09-09T07:22:05.913" v="15" actId="20577"/>
          <ac:spMkLst>
            <pc:docMk/>
            <pc:sldMk cId="3322105818" sldId="256"/>
            <ac:spMk id="7" creationId="{00000000-0000-0000-0000-000000000000}"/>
          </ac:spMkLst>
        </pc:spChg>
      </pc:sldChg>
    </pc:docChg>
  </pc:docChgLst>
  <pc:docChgLst>
    <pc:chgData name="Camilla Somers (NHS Healthcare Improvement Scotland)" userId="S::camilla.somers@his.nhs.scot::5bbd5263-1760-4a8a-8843-de1b96cc97c4" providerId="AD" clId="Web-{40C41473-0366-435C-B691-B54A9ADC3280}"/>
    <pc:docChg chg="">
      <pc:chgData name="Camilla Somers (NHS Healthcare Improvement Scotland)" userId="S::camilla.somers@his.nhs.scot::5bbd5263-1760-4a8a-8843-de1b96cc97c4" providerId="AD" clId="Web-{40C41473-0366-435C-B691-B54A9ADC3280}" dt="2020-09-09T07:47:47.399" v="9"/>
      <pc:docMkLst>
        <pc:docMk/>
      </pc:docMkLst>
      <pc:sldChg chg="addCm delCm modCm">
        <pc:chgData name="Camilla Somers (NHS Healthcare Improvement Scotland)" userId="S::camilla.somers@his.nhs.scot::5bbd5263-1760-4a8a-8843-de1b96cc97c4" providerId="AD" clId="Web-{40C41473-0366-435C-B691-B54A9ADC3280}" dt="2020-09-09T07:47:47.399" v="9"/>
        <pc:sldMkLst>
          <pc:docMk/>
          <pc:sldMk cId="3322105818" sldId="256"/>
        </pc:sldMkLst>
      </pc:sldChg>
    </pc:docChg>
  </pc:docChgLst>
  <pc:docChgLst>
    <pc:chgData name="Camilla Somers (NHS Healthcare Improvement Scotland)" userId="S::camilla.somers@his.nhs.scot::5bbd5263-1760-4a8a-8843-de1b96cc97c4" providerId="AD" clId="Web-{428EF491-FE33-43D8-E0DB-57EF1760C94B}"/>
    <pc:docChg chg="">
      <pc:chgData name="Camilla Somers (NHS Healthcare Improvement Scotland)" userId="S::camilla.somers@his.nhs.scot::5bbd5263-1760-4a8a-8843-de1b96cc97c4" providerId="AD" clId="Web-{428EF491-FE33-43D8-E0DB-57EF1760C94B}" dt="2020-09-09T08:04:33.696" v="6"/>
      <pc:docMkLst>
        <pc:docMk/>
      </pc:docMkLst>
      <pc:sldChg chg="addCm modCm">
        <pc:chgData name="Camilla Somers (NHS Healthcare Improvement Scotland)" userId="S::camilla.somers@his.nhs.scot::5bbd5263-1760-4a8a-8843-de1b96cc97c4" providerId="AD" clId="Web-{428EF491-FE33-43D8-E0DB-57EF1760C94B}" dt="2020-09-09T08:04:33.696" v="6"/>
        <pc:sldMkLst>
          <pc:docMk/>
          <pc:sldMk cId="3322105818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7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0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2171" y="511175"/>
            <a:ext cx="2759320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2" y="511175"/>
            <a:ext cx="8085112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97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3"/>
          <p:cNvSpPr txBox="1">
            <a:spLocks noChangeArrowheads="1"/>
          </p:cNvSpPr>
          <p:nvPr userDrawn="1"/>
        </p:nvSpPr>
        <p:spPr bwMode="auto">
          <a:xfrm>
            <a:off x="7437437" y="2890747"/>
            <a:ext cx="5331029" cy="6328755"/>
          </a:xfrm>
          <a:prstGeom prst="rect">
            <a:avLst/>
          </a:prstGeom>
          <a:solidFill>
            <a:srgbClr val="1A9ED9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100" b="1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buNone/>
            </a:pPr>
            <a:r>
              <a:rPr lang="en-GB" altLang="en-US" sz="1200" i="1" dirty="0"/>
              <a:t>Secondary drivers</a:t>
            </a:r>
          </a:p>
        </p:txBody>
      </p:sp>
      <p:sp>
        <p:nvSpPr>
          <p:cNvPr id="7" name="Text Box 23"/>
          <p:cNvSpPr txBox="1">
            <a:spLocks noChangeArrowheads="1"/>
          </p:cNvSpPr>
          <p:nvPr userDrawn="1"/>
        </p:nvSpPr>
        <p:spPr bwMode="auto">
          <a:xfrm>
            <a:off x="141229" y="2890747"/>
            <a:ext cx="2794808" cy="6328755"/>
          </a:xfrm>
          <a:prstGeom prst="rect">
            <a:avLst/>
          </a:prstGeom>
          <a:solidFill>
            <a:srgbClr val="004380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1">
                <a:solidFill>
                  <a:srgbClr val="00438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sz="1200" i="1" dirty="0"/>
              <a:t>Aim</a:t>
            </a:r>
          </a:p>
        </p:txBody>
      </p:sp>
      <p:sp>
        <p:nvSpPr>
          <p:cNvPr id="8" name="Text Box 23"/>
          <p:cNvSpPr txBox="1">
            <a:spLocks noChangeArrowheads="1"/>
          </p:cNvSpPr>
          <p:nvPr userDrawn="1"/>
        </p:nvSpPr>
        <p:spPr bwMode="auto">
          <a:xfrm>
            <a:off x="3051245" y="2890747"/>
            <a:ext cx="4288620" cy="6328755"/>
          </a:xfrm>
          <a:prstGeom prst="rect">
            <a:avLst/>
          </a:prstGeom>
          <a:solidFill>
            <a:srgbClr val="0D70AC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1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sz="1200" i="1" dirty="0"/>
              <a:t>Primary drivers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28" y="197700"/>
            <a:ext cx="3434887" cy="61065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476547" y="72181"/>
            <a:ext cx="12692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Team Service Planning Driver Diagram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25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191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1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25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93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85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900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5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69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812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679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832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5443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3"/>
          <p:cNvSpPr txBox="1">
            <a:spLocks noChangeArrowheads="1"/>
          </p:cNvSpPr>
          <p:nvPr userDrawn="1"/>
        </p:nvSpPr>
        <p:spPr bwMode="auto">
          <a:xfrm>
            <a:off x="4914772" y="2546429"/>
            <a:ext cx="3997734" cy="6673073"/>
          </a:xfrm>
          <a:prstGeom prst="rect">
            <a:avLst/>
          </a:prstGeom>
          <a:solidFill>
            <a:srgbClr val="1A9ED9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100" b="1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buNone/>
            </a:pPr>
            <a:r>
              <a:rPr lang="en-GB" altLang="en-US" sz="1200" i="1" dirty="0"/>
              <a:t>Secondary drivers</a:t>
            </a:r>
          </a:p>
        </p:txBody>
      </p:sp>
      <p:sp>
        <p:nvSpPr>
          <p:cNvPr id="7" name="Text Box 23"/>
          <p:cNvSpPr txBox="1">
            <a:spLocks noChangeArrowheads="1"/>
          </p:cNvSpPr>
          <p:nvPr userDrawn="1"/>
        </p:nvSpPr>
        <p:spPr bwMode="auto">
          <a:xfrm>
            <a:off x="141229" y="2546429"/>
            <a:ext cx="1780168" cy="6673073"/>
          </a:xfrm>
          <a:prstGeom prst="rect">
            <a:avLst/>
          </a:prstGeom>
          <a:solidFill>
            <a:srgbClr val="004380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1">
                <a:solidFill>
                  <a:srgbClr val="00438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sz="1200" i="1" dirty="0"/>
              <a:t>Aim</a:t>
            </a:r>
          </a:p>
        </p:txBody>
      </p:sp>
      <p:sp>
        <p:nvSpPr>
          <p:cNvPr id="8" name="Text Box 23"/>
          <p:cNvSpPr txBox="1">
            <a:spLocks noChangeArrowheads="1"/>
          </p:cNvSpPr>
          <p:nvPr userDrawn="1"/>
        </p:nvSpPr>
        <p:spPr bwMode="auto">
          <a:xfrm>
            <a:off x="2021099" y="2546429"/>
            <a:ext cx="2793970" cy="6673073"/>
          </a:xfrm>
          <a:prstGeom prst="rect">
            <a:avLst/>
          </a:prstGeom>
          <a:solidFill>
            <a:srgbClr val="0D70AC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1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sz="1200" i="1" dirty="0"/>
              <a:t>Primary drivers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28" y="197701"/>
            <a:ext cx="2794809" cy="49685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284355" y="197701"/>
            <a:ext cx="12692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Team Service Planning driver diagram with change ideas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 userDrawn="1"/>
        </p:nvSpPr>
        <p:spPr bwMode="auto">
          <a:xfrm>
            <a:off x="9012206" y="2546429"/>
            <a:ext cx="3708369" cy="6673073"/>
          </a:xfrm>
          <a:prstGeom prst="rect">
            <a:avLst/>
          </a:prstGeom>
          <a:solidFill>
            <a:schemeClr val="bg2">
              <a:lumMod val="75000"/>
              <a:alpha val="5098"/>
            </a:scheme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100" b="1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buNone/>
            </a:pPr>
            <a:r>
              <a:rPr lang="en-GB" alt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Change ideas</a:t>
            </a:r>
            <a:endParaRPr lang="en-GB" altLang="en-US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58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956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956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80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22216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274" y="2555875"/>
            <a:ext cx="5422217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4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62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161" y="2353628"/>
            <a:ext cx="5416062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161" y="3507105"/>
            <a:ext cx="5416062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731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731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45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0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62" y="640080"/>
            <a:ext cx="4127695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732" y="1382396"/>
            <a:ext cx="6480809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162" y="2880360"/>
            <a:ext cx="4127695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7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62" y="640080"/>
            <a:ext cx="4127695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732" y="1382396"/>
            <a:ext cx="6480809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162" y="2880360"/>
            <a:ext cx="4127695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94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0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86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is.accessqi@nhs.scot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60242" y="1185345"/>
            <a:ext cx="485627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driver diagram can be edited </a:t>
            </a:r>
            <a:r>
              <a:rPr lang="en-GB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teams who are using </a:t>
            </a:r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locally.  The aim can be edited to make it more specific and </a:t>
            </a:r>
            <a:r>
              <a:rPr lang="en-GB" sz="1200" dirty="0" err="1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timebound</a:t>
            </a:r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Secondary drivers can also be changed to match local </a:t>
            </a:r>
            <a:r>
              <a:rPr lang="en-GB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 and locally identified change ideas can be added.  </a:t>
            </a:r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share your customised driver </a:t>
            </a:r>
            <a:r>
              <a:rPr lang="en-GB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diagrams and change ideas </a:t>
            </a:r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his.accessqi@nhs.scot</a:t>
            </a:r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200" dirty="0">
              <a:solidFill>
                <a:srgbClr val="403E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40954" y="9231868"/>
            <a:ext cx="286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en-GB" dirty="0" smtClean="0"/>
              <a:t> </a:t>
            </a:r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2020, version 1.0</a:t>
            </a:r>
          </a:p>
        </p:txBody>
      </p:sp>
      <p:sp>
        <p:nvSpPr>
          <p:cNvPr id="25" name="Rounded Rectangle 3"/>
          <p:cNvSpPr>
            <a:spLocks noChangeArrowheads="1"/>
          </p:cNvSpPr>
          <p:nvPr/>
        </p:nvSpPr>
        <p:spPr bwMode="auto">
          <a:xfrm>
            <a:off x="199774" y="4688373"/>
            <a:ext cx="1605580" cy="2575970"/>
          </a:xfrm>
          <a:prstGeom prst="roundRect">
            <a:avLst>
              <a:gd name="adj" fmla="val 5079"/>
            </a:avLst>
          </a:prstGeom>
          <a:solidFill>
            <a:srgbClr val="004380">
              <a:alpha val="20000"/>
            </a:srgbClr>
          </a:solidFill>
          <a:ln w="12700">
            <a:solidFill>
              <a:srgbClr val="004380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 smtClean="0">
                <a:solidFill>
                  <a:srgbClr val="004380"/>
                </a:solidFill>
                <a:latin typeface="Calibri"/>
                <a:cs typeface="Times New Roman"/>
              </a:rPr>
              <a:t>By </a:t>
            </a:r>
            <a:r>
              <a:rPr lang="en-GB" altLang="en-US" sz="1600" b="1" dirty="0" err="1" smtClean="0">
                <a:solidFill>
                  <a:srgbClr val="004380"/>
                </a:solidFill>
                <a:latin typeface="Calibri"/>
                <a:cs typeface="Times New Roman"/>
              </a:rPr>
              <a:t>xxxx</a:t>
            </a:r>
            <a:r>
              <a:rPr lang="en-GB" altLang="en-US" sz="1600" b="1" dirty="0" smtClean="0">
                <a:solidFill>
                  <a:srgbClr val="004380"/>
                </a:solidFill>
                <a:latin typeface="Calibri"/>
                <a:cs typeface="Times New Roman"/>
              </a:rPr>
              <a:t> clinical capacity in </a:t>
            </a:r>
            <a:r>
              <a:rPr lang="en-GB" altLang="en-US" sz="1600" b="1" dirty="0" err="1" smtClean="0">
                <a:solidFill>
                  <a:srgbClr val="004380"/>
                </a:solidFill>
                <a:latin typeface="Calibri"/>
                <a:cs typeface="Times New Roman"/>
              </a:rPr>
              <a:t>xxxxx</a:t>
            </a:r>
            <a:r>
              <a:rPr lang="en-GB" altLang="en-US" sz="1600" b="1" dirty="0" smtClean="0">
                <a:solidFill>
                  <a:srgbClr val="004380"/>
                </a:solidFill>
                <a:latin typeface="Calibri"/>
                <a:cs typeface="Times New Roman"/>
              </a:rPr>
              <a:t> is sustainably managed to meet demand</a:t>
            </a:r>
            <a:endParaRPr lang="en-GB" altLang="en-US" sz="1600" b="1" i="0" u="none" strike="noStrike" cap="none" normalizeH="0" baseline="0" dirty="0">
              <a:ln>
                <a:noFill/>
              </a:ln>
              <a:solidFill>
                <a:srgbClr val="004380"/>
              </a:solidFill>
              <a:effectLst/>
              <a:latin typeface="Calibri"/>
              <a:cs typeface="Times New Roman"/>
            </a:endParaRPr>
          </a:p>
        </p:txBody>
      </p:sp>
      <p:sp>
        <p:nvSpPr>
          <p:cNvPr id="27" name="Rounded Rectangle 4"/>
          <p:cNvSpPr>
            <a:spLocks noChangeArrowheads="1"/>
          </p:cNvSpPr>
          <p:nvPr/>
        </p:nvSpPr>
        <p:spPr bwMode="auto">
          <a:xfrm>
            <a:off x="2289748" y="3429544"/>
            <a:ext cx="2214406" cy="908761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Intelligence on Demand, Capacity and Activity 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2303731" y="7619585"/>
            <a:ext cx="2214406" cy="802409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D70AC"/>
                </a:solidFill>
                <a:ea typeface="Calibri" panose="020F0502020204030204" pitchFamily="34" charset="0"/>
                <a:cs typeface="Times New Roman"/>
              </a:rPr>
              <a:t>Flexible Capacity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ounded Rectangle 10"/>
          <p:cNvSpPr>
            <a:spLocks noChangeArrowheads="1"/>
          </p:cNvSpPr>
          <p:nvPr/>
        </p:nvSpPr>
        <p:spPr bwMode="auto">
          <a:xfrm>
            <a:off x="2303731" y="5568986"/>
            <a:ext cx="2214406" cy="802409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Infrastructure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" name="Elbow Connector 29"/>
          <p:cNvCxnSpPr>
            <a:stCxn id="27" idx="1"/>
            <a:endCxn id="25" idx="3"/>
          </p:cNvCxnSpPr>
          <p:nvPr/>
        </p:nvCxnSpPr>
        <p:spPr>
          <a:xfrm rot="10800000" flipV="1">
            <a:off x="1805354" y="3883924"/>
            <a:ext cx="484394" cy="2092433"/>
          </a:xfrm>
          <a:prstGeom prst="bentConnector3">
            <a:avLst/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9" idx="1"/>
            <a:endCxn id="25" idx="3"/>
          </p:cNvCxnSpPr>
          <p:nvPr/>
        </p:nvCxnSpPr>
        <p:spPr>
          <a:xfrm rot="10800000" flipV="1">
            <a:off x="1805355" y="5970190"/>
            <a:ext cx="498377" cy="6167"/>
          </a:xfrm>
          <a:prstGeom prst="bentConnector3">
            <a:avLst>
              <a:gd name="adj1" fmla="val 50000"/>
            </a:avLst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8" idx="1"/>
            <a:endCxn id="25" idx="3"/>
          </p:cNvCxnSpPr>
          <p:nvPr/>
        </p:nvCxnSpPr>
        <p:spPr>
          <a:xfrm rot="10800000">
            <a:off x="1805355" y="5976358"/>
            <a:ext cx="498377" cy="2044432"/>
          </a:xfrm>
          <a:prstGeom prst="bentConnector3">
            <a:avLst>
              <a:gd name="adj1" fmla="val 50000"/>
            </a:avLst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16"/>
          <p:cNvCxnSpPr>
            <a:stCxn id="34" idx="1"/>
            <a:endCxn id="27" idx="3"/>
          </p:cNvCxnSpPr>
          <p:nvPr/>
        </p:nvCxnSpPr>
        <p:spPr>
          <a:xfrm flipH="1">
            <a:off x="4504154" y="3883924"/>
            <a:ext cx="512360" cy="1"/>
          </a:xfrm>
          <a:prstGeom prst="straightConnector1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19"/>
          <p:cNvSpPr>
            <a:spLocks noChangeArrowheads="1"/>
          </p:cNvSpPr>
          <p:nvPr/>
        </p:nvSpPr>
        <p:spPr bwMode="auto">
          <a:xfrm>
            <a:off x="5016514" y="3213379"/>
            <a:ext cx="3553056" cy="1341090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demand, capacity and activity </a:t>
            </a:r>
            <a:endParaRPr lang="en-GB" altLang="en-US" sz="1100" b="1" dirty="0">
              <a:solidFill>
                <a:srgbClr val="1A9ED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Matching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to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footprint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local secondary drivers)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(add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secondary drivers)</a:t>
            </a:r>
          </a:p>
        </p:txBody>
      </p:sp>
      <p:sp>
        <p:nvSpPr>
          <p:cNvPr id="35" name="Rounded Rectangle 21"/>
          <p:cNvSpPr>
            <a:spLocks noChangeArrowheads="1"/>
          </p:cNvSpPr>
          <p:nvPr/>
        </p:nvSpPr>
        <p:spPr bwMode="auto">
          <a:xfrm>
            <a:off x="5065850" y="7398613"/>
            <a:ext cx="3497439" cy="1276225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 and role development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Job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 cover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arrangements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(add local secondary drivers)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(add local secondary drivers)</a:t>
            </a:r>
          </a:p>
        </p:txBody>
      </p:sp>
      <p:sp>
        <p:nvSpPr>
          <p:cNvPr id="36" name="Rounded Rectangle 22"/>
          <p:cNvSpPr>
            <a:spLocks noChangeArrowheads="1"/>
          </p:cNvSpPr>
          <p:nvPr/>
        </p:nvSpPr>
        <p:spPr bwMode="auto">
          <a:xfrm>
            <a:off x="5016515" y="5354577"/>
            <a:ext cx="3546774" cy="1238650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reporting infrastructure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Workforce b</a:t>
            </a:r>
            <a:r>
              <a:rPr lang="en-GB" altLang="en-US" sz="1100" b="1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udget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 </a:t>
            </a:r>
            <a:endParaRPr lang="en-GB" altLang="en-US" sz="1100" b="1" dirty="0" smtClean="0">
              <a:solidFill>
                <a:srgbClr val="1A9ED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(add local secondary drivers)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(add local secondary drivers)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en-US" sz="1100" b="1" dirty="0">
              <a:solidFill>
                <a:srgbClr val="1A9ED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7" name="Elbow Connector 36"/>
          <p:cNvCxnSpPr>
            <a:stCxn id="36" idx="1"/>
            <a:endCxn id="29" idx="3"/>
          </p:cNvCxnSpPr>
          <p:nvPr/>
        </p:nvCxnSpPr>
        <p:spPr>
          <a:xfrm rot="10800000">
            <a:off x="4518137" y="5970192"/>
            <a:ext cx="498378" cy="3711"/>
          </a:xfrm>
          <a:prstGeom prst="bentConnector3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22"/>
          <p:cNvCxnSpPr>
            <a:stCxn id="35" idx="1"/>
            <a:endCxn id="28" idx="3"/>
          </p:cNvCxnSpPr>
          <p:nvPr/>
        </p:nvCxnSpPr>
        <p:spPr>
          <a:xfrm flipH="1" flipV="1">
            <a:off x="4518137" y="8020790"/>
            <a:ext cx="547713" cy="15936"/>
          </a:xfrm>
          <a:prstGeom prst="straightConnector1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19"/>
          <p:cNvSpPr>
            <a:spLocks noChangeArrowheads="1"/>
          </p:cNvSpPr>
          <p:nvPr/>
        </p:nvSpPr>
        <p:spPr bwMode="auto">
          <a:xfrm>
            <a:off x="9061666" y="3213379"/>
            <a:ext cx="3523058" cy="1341090"/>
          </a:xfrm>
          <a:prstGeom prst="roundRect">
            <a:avLst>
              <a:gd name="adj" fmla="val 5079"/>
            </a:avLst>
          </a:prstGeom>
          <a:solidFill>
            <a:schemeClr val="bg1">
              <a:lumMod val="75000"/>
              <a:alpha val="10196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 up routine access to demand, capacity and activity 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</a:t>
            </a: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Pareto chart to understand core demand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Match the amount to the 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Reduce </a:t>
            </a: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of service components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(add your own change ideas)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your own change ideas)</a:t>
            </a:r>
          </a:p>
        </p:txBody>
      </p:sp>
      <p:sp>
        <p:nvSpPr>
          <p:cNvPr id="47" name="Rounded Rectangle 21"/>
          <p:cNvSpPr>
            <a:spLocks noChangeArrowheads="1"/>
          </p:cNvSpPr>
          <p:nvPr/>
        </p:nvSpPr>
        <p:spPr bwMode="auto">
          <a:xfrm>
            <a:off x="9061666" y="5337525"/>
            <a:ext cx="3523058" cy="1276225"/>
          </a:xfrm>
          <a:prstGeom prst="roundRect">
            <a:avLst>
              <a:gd name="adj" fmla="val 5079"/>
            </a:avLst>
          </a:prstGeom>
          <a:solidFill>
            <a:schemeClr val="bg1">
              <a:lumMod val="75000"/>
              <a:alpha val="10196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 co-ordinator</a:t>
            </a:r>
            <a:endParaRPr lang="en-GB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people access to information</a:t>
            </a:r>
            <a:endParaRPr lang="en-GB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reminders</a:t>
            </a:r>
            <a:endParaRPr lang="en-GB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controls in the system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(add your own change ideas)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(add your own change ideas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Rounded Rectangle 22"/>
          <p:cNvSpPr>
            <a:spLocks noChangeArrowheads="1"/>
          </p:cNvSpPr>
          <p:nvPr/>
        </p:nvSpPr>
        <p:spPr bwMode="auto">
          <a:xfrm>
            <a:off x="9061666" y="7265323"/>
            <a:ext cx="3523058" cy="1526870"/>
          </a:xfrm>
          <a:prstGeom prst="roundRect">
            <a:avLst>
              <a:gd name="adj" fmla="val 5079"/>
            </a:avLst>
          </a:prstGeom>
          <a:solidFill>
            <a:schemeClr val="bg1">
              <a:lumMod val="75000"/>
              <a:alpha val="10196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 training</a:t>
            </a:r>
            <a:endParaRPr lang="en-GB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 cross-training</a:t>
            </a:r>
            <a:endParaRPr lang="en-GB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 specialists time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people in the same system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Develop contingency plans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your own change ideas)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(add your own change ideas</a:t>
            </a:r>
            <a:r>
              <a:rPr lang="en-GB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9" name="Elbow Connector 16"/>
          <p:cNvCxnSpPr>
            <a:stCxn id="46" idx="1"/>
            <a:endCxn id="34" idx="3"/>
          </p:cNvCxnSpPr>
          <p:nvPr/>
        </p:nvCxnSpPr>
        <p:spPr>
          <a:xfrm flipH="1">
            <a:off x="8569570" y="3883924"/>
            <a:ext cx="492096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16"/>
          <p:cNvCxnSpPr/>
          <p:nvPr/>
        </p:nvCxnSpPr>
        <p:spPr>
          <a:xfrm flipH="1">
            <a:off x="8563289" y="6008945"/>
            <a:ext cx="492096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16"/>
          <p:cNvCxnSpPr/>
          <p:nvPr/>
        </p:nvCxnSpPr>
        <p:spPr>
          <a:xfrm flipH="1">
            <a:off x="8563289" y="8039242"/>
            <a:ext cx="492096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9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1" ma:contentTypeDescription="Create a new document." ma:contentTypeScope="" ma:versionID="49abe7ce68c5ddca7d4367c86a491606">
  <xsd:schema xmlns:xsd="http://www.w3.org/2001/XMLSchema" xmlns:xs="http://www.w3.org/2001/XMLSchema" xmlns:p="http://schemas.microsoft.com/office/2006/metadata/properties" xmlns:ns2="25793f7a-a37b-4e1c-b9fe-39e28de9fedb" targetNamespace="http://schemas.microsoft.com/office/2006/metadata/properties" ma:root="true" ma:fieldsID="98fe356601292418ecacda7ee7fefec8" ns2:_="">
    <xsd:import namespace="25793f7a-a37b-4e1c-b9fe-39e28de9fe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Open_x0020_to_x0020_everyon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Open_x0020_to_x0020_everyone" ma:index="10" nillable="true" ma:displayName="All Members" ma:default="1" ma:internalName="Open_x0020_to_x0020_everyone">
      <xsd:simpleType>
        <xsd:restriction base="dms:Boolea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en_x0020_to_x0020_everyone xmlns="25793f7a-a37b-4e1c-b9fe-39e28de9fedb">true</Open_x0020_to_x0020_everyone>
  </documentManagement>
</p:properties>
</file>

<file path=customXml/itemProps1.xml><?xml version="1.0" encoding="utf-8"?>
<ds:datastoreItem xmlns:ds="http://schemas.openxmlformats.org/officeDocument/2006/customXml" ds:itemID="{B993926A-827D-4A90-AFA8-D54A139EC7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93f7a-a37b-4e1c-b9fe-39e28de9fe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5E92FC-23B4-4B54-8302-8A797A6C3B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023743-8021-4411-95BF-13A47E3B7F8D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5793f7a-a37b-4e1c-b9fe-39e28de9fed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</TotalTime>
  <Words>292</Words>
  <Application>Microsoft Office PowerPoint</Application>
  <PresentationFormat>A3 Paper (297x420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Custom Design</vt:lpstr>
      <vt:lpstr>1_Custom Design</vt:lpstr>
      <vt:lpstr>PowerPoint Presentation</vt:lpstr>
    </vt:vector>
  </TitlesOfParts>
  <Company>Healthcare Improvement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Monaghan</dc:creator>
  <cp:lastModifiedBy>Thomas Monaghan (NHS Healthcare Improvement Scotland)</cp:lastModifiedBy>
  <cp:revision>143</cp:revision>
  <cp:lastPrinted>2020-09-08T16:07:40Z</cp:lastPrinted>
  <dcterms:created xsi:type="dcterms:W3CDTF">2020-09-08T13:59:49Z</dcterms:created>
  <dcterms:modified xsi:type="dcterms:W3CDTF">2020-12-17T18:05:04Z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</Properties>
</file>