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73" r:id="rId8"/>
    <p:sldId id="269" r:id="rId9"/>
    <p:sldId id="265" r:id="rId10"/>
    <p:sldId id="266" r:id="rId11"/>
    <p:sldId id="267" r:id="rId12"/>
    <p:sldId id="268" r:id="rId13"/>
    <p:sldId id="270" r:id="rId14"/>
    <p:sldId id="271" r:id="rId15"/>
    <p:sldId id="264"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0"/>
    <a:srgbClr val="0096DC"/>
    <a:srgbClr val="313131"/>
    <a:srgbClr val="6AB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570" autoAdjust="0"/>
  </p:normalViewPr>
  <p:slideViewPr>
    <p:cSldViewPr snapToGrid="0">
      <p:cViewPr varScale="1">
        <p:scale>
          <a:sx n="87" d="100"/>
          <a:sy n="87" d="100"/>
        </p:scale>
        <p:origin x="1482" y="90"/>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8" d="100"/>
          <a:sy n="58" d="100"/>
        </p:scale>
        <p:origin x="2544"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944C1-8BD1-4517-9799-F87DF34A811A}" type="datetimeFigureOut">
              <a:rPr lang="en-GB" smtClean="0"/>
              <a:t>22/03/2019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13F3B-E5F8-4E82-B3AB-4430EF74EC4E}" type="slidenum">
              <a:rPr lang="en-GB" smtClean="0"/>
              <a:t>‹#›</a:t>
            </a:fld>
            <a:endParaRPr lang="en-GB"/>
          </a:p>
        </p:txBody>
      </p:sp>
    </p:spTree>
    <p:extLst>
      <p:ext uri="{BB962C8B-B14F-4D97-AF65-F5344CB8AC3E}">
        <p14:creationId xmlns:p14="http://schemas.microsoft.com/office/powerpoint/2010/main" val="271410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913F3B-E5F8-4E82-B3AB-4430EF74EC4E}" type="slidenum">
              <a:rPr lang="en-GB" smtClean="0"/>
              <a:t>1</a:t>
            </a:fld>
            <a:endParaRPr lang="en-GB"/>
          </a:p>
        </p:txBody>
      </p:sp>
    </p:spTree>
    <p:extLst>
      <p:ext uri="{BB962C8B-B14F-4D97-AF65-F5344CB8AC3E}">
        <p14:creationId xmlns:p14="http://schemas.microsoft.com/office/powerpoint/2010/main" val="244427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913F3B-E5F8-4E82-B3AB-4430EF74EC4E}" type="slidenum">
              <a:rPr lang="en-GB" smtClean="0"/>
              <a:t>2</a:t>
            </a:fld>
            <a:endParaRPr lang="en-GB"/>
          </a:p>
        </p:txBody>
      </p:sp>
    </p:spTree>
    <p:extLst>
      <p:ext uri="{BB962C8B-B14F-4D97-AF65-F5344CB8AC3E}">
        <p14:creationId xmlns:p14="http://schemas.microsoft.com/office/powerpoint/2010/main" val="348860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913F3B-E5F8-4E82-B3AB-4430EF74EC4E}" type="slidenum">
              <a:rPr lang="en-GB" smtClean="0"/>
              <a:t>3</a:t>
            </a:fld>
            <a:endParaRPr lang="en-GB"/>
          </a:p>
        </p:txBody>
      </p:sp>
    </p:spTree>
    <p:extLst>
      <p:ext uri="{BB962C8B-B14F-4D97-AF65-F5344CB8AC3E}">
        <p14:creationId xmlns:p14="http://schemas.microsoft.com/office/powerpoint/2010/main" val="325806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Programme approach across all 5 sites </a:t>
            </a:r>
          </a:p>
          <a:p>
            <a:endParaRPr lang="en-GB" dirty="0"/>
          </a:p>
          <a:p>
            <a:r>
              <a:rPr lang="en-GB" dirty="0" smtClean="0"/>
              <a:t>Focus on evidence and outcomes </a:t>
            </a:r>
          </a:p>
          <a:p>
            <a:endParaRPr lang="en-GB" dirty="0"/>
          </a:p>
          <a:p>
            <a:r>
              <a:rPr lang="en-GB" dirty="0" smtClean="0"/>
              <a:t>2 consistent outcome measures across all the sites </a:t>
            </a:r>
          </a:p>
          <a:p>
            <a:endParaRPr lang="en-GB" dirty="0"/>
          </a:p>
          <a:p>
            <a:pPr marL="171450" indent="-171450">
              <a:buFont typeface="Arial" panose="020B0604020202020204" pitchFamily="34" charset="0"/>
              <a:buChar char="•"/>
            </a:pPr>
            <a:r>
              <a:rPr lang="en-GB" dirty="0" smtClean="0"/>
              <a:t>Timescales</a:t>
            </a:r>
          </a:p>
          <a:p>
            <a:pPr marL="171450" indent="-171450">
              <a:buFont typeface="Arial" panose="020B0604020202020204" pitchFamily="34" charset="0"/>
              <a:buChar char="•"/>
            </a:pPr>
            <a:r>
              <a:rPr lang="en-GB" dirty="0" smtClean="0"/>
              <a:t>Outcome for the person ( and functionally)</a:t>
            </a:r>
          </a:p>
          <a:p>
            <a:endParaRPr lang="en-GB" dirty="0"/>
          </a:p>
          <a:p>
            <a:r>
              <a:rPr lang="en-GB" dirty="0" smtClean="0"/>
              <a:t>Key lessons learned – captured as they are emerging – will be shared via web pages, plus case studies </a:t>
            </a:r>
          </a:p>
          <a:p>
            <a:endParaRPr lang="en-GB" dirty="0"/>
          </a:p>
          <a:p>
            <a:r>
              <a:rPr lang="en-GB" dirty="0" smtClean="0"/>
              <a:t>External Evaluation by SG </a:t>
            </a:r>
            <a:endParaRPr lang="en-GB" dirty="0"/>
          </a:p>
          <a:p>
            <a:endParaRPr lang="en-GB" dirty="0"/>
          </a:p>
        </p:txBody>
      </p:sp>
      <p:sp>
        <p:nvSpPr>
          <p:cNvPr id="4" name="Slide Number Placeholder 3"/>
          <p:cNvSpPr>
            <a:spLocks noGrp="1"/>
          </p:cNvSpPr>
          <p:nvPr>
            <p:ph type="sldNum" sz="quarter" idx="10"/>
          </p:nvPr>
        </p:nvSpPr>
        <p:spPr/>
        <p:txBody>
          <a:bodyPr/>
          <a:lstStyle/>
          <a:p>
            <a:fld id="{87913F3B-E5F8-4E82-B3AB-4430EF74EC4E}" type="slidenum">
              <a:rPr lang="en-GB" smtClean="0"/>
              <a:t>4</a:t>
            </a:fld>
            <a:endParaRPr lang="en-GB"/>
          </a:p>
        </p:txBody>
      </p:sp>
    </p:spTree>
    <p:extLst>
      <p:ext uri="{BB962C8B-B14F-4D97-AF65-F5344CB8AC3E}">
        <p14:creationId xmlns:p14="http://schemas.microsoft.com/office/powerpoint/2010/main" val="146621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7913F3B-E5F8-4E82-B3AB-4430EF74EC4E}" type="slidenum">
              <a:rPr lang="en-GB" smtClean="0"/>
              <a:t>7</a:t>
            </a:fld>
            <a:endParaRPr lang="en-GB"/>
          </a:p>
        </p:txBody>
      </p:sp>
    </p:spTree>
    <p:extLst>
      <p:ext uri="{BB962C8B-B14F-4D97-AF65-F5344CB8AC3E}">
        <p14:creationId xmlns:p14="http://schemas.microsoft.com/office/powerpoint/2010/main" val="3768144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2404534"/>
            <a:ext cx="5825202" cy="1646302"/>
          </a:xfrm>
        </p:spPr>
        <p:txBody>
          <a:bodyPr anchor="b">
            <a:noAutofit/>
          </a:bodyPr>
          <a:lstStyle>
            <a:lvl1pPr algn="l">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normAutofit/>
          </a:bodyPr>
          <a:lstStyle>
            <a:lvl1pPr marL="0" indent="0" algn="ctr">
              <a:buNone/>
              <a:defRPr sz="3600" b="1">
                <a:solidFill>
                  <a:srgbClr val="6AB933"/>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A4A1AF0-D7A9-43F9-95AB-14E91B69346D}"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1" name="Picture 10" descr="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DD373-F675-481C-9C88-DD9A13F98803}"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C66AD-766B-478E-9140-6B4ED511A990}"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24119-F485-4AC1-A435-7228DDA18BFE}"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0279A-CEE1-4168-96E7-3F6CDDDA2CC7}"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79031-5474-41B3-8A47-9D2F3D674263}"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2121D1-B8A4-452C-AF28-3D8AE7289C99}"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A6094-ECE1-428C-8AC7-EAB9D75E3F59}"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1" y="932503"/>
            <a:ext cx="8339122" cy="875732"/>
          </a:xfrm>
        </p:spPr>
        <p:txBody>
          <a:bodyPr>
            <a:normAutofit/>
          </a:bodyPr>
          <a:lstStyle>
            <a:lvl1pPr>
              <a:defRPr sz="2800" b="1">
                <a:solidFill>
                  <a:schemeClr val="bg2">
                    <a:lumMod val="50000"/>
                  </a:schemeClr>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8E99AF-515A-4501-85D3-E9E15BB07D21}"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59226" y="6041363"/>
            <a:ext cx="512504"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36B0F-D7C2-4EB9-81C5-11704D5A7289}" type="datetime1">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63CB35-C304-4AF1-A507-BE2D194DE202}" type="datetime1">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2B9B05-33B6-430D-BA19-927B920C8449}" type="datetime1">
              <a:rPr lang="en-US" smtClean="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3C2426-DA6E-4C49-93FA-9ED9E2C94D6F}" type="datetime1">
              <a:rPr lang="en-US" smtClean="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72084-5DF4-44FF-A33F-AF3F911E3715}" type="datetime1">
              <a:rPr lang="en-US" smtClean="0"/>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214EE-CB4D-4A9C-A25C-761E93C4BD24}" type="datetime1">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5BCC2-9800-474C-B413-36BAAFF42617}" type="datetime1">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471ADC-1C2A-428B-B010-AA0EF44843D5}" type="datetime1">
              <a:rPr lang="en-US" smtClean="0"/>
              <a:t>3/22/2019</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9" name="Picture 8" descr="Slide Frame.jp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imeo.com/6675357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hub.scot/place-home-and-hous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800" y="5716624"/>
            <a:ext cx="5713745" cy="742155"/>
          </a:xfrm>
        </p:spPr>
        <p:txBody>
          <a:bodyPr/>
          <a:lstStyle/>
          <a:p>
            <a:pPr algn="l"/>
            <a:r>
              <a:rPr lang="en-GB" sz="4800" b="1" dirty="0" smtClean="0">
                <a:solidFill>
                  <a:srgbClr val="004380"/>
                </a:solidFill>
                <a:latin typeface="Calibri"/>
                <a:cs typeface="Calibri"/>
              </a:rPr>
              <a:t>Housing Solutions</a:t>
            </a:r>
            <a:endParaRPr lang="en-GB" sz="4800" b="1" dirty="0">
              <a:solidFill>
                <a:srgbClr val="004380"/>
              </a:solidFill>
              <a:latin typeface="Calibri"/>
              <a:cs typeface="Calibri"/>
            </a:endParaRPr>
          </a:p>
        </p:txBody>
      </p:sp>
      <p:sp>
        <p:nvSpPr>
          <p:cNvPr id="4" name="Subtitle 3"/>
          <p:cNvSpPr>
            <a:spLocks noGrp="1"/>
          </p:cNvSpPr>
          <p:nvPr>
            <p:ph type="subTitle" idx="1"/>
          </p:nvPr>
        </p:nvSpPr>
        <p:spPr>
          <a:xfrm>
            <a:off x="792858" y="4904279"/>
            <a:ext cx="2764768" cy="448270"/>
          </a:xfrm>
        </p:spPr>
        <p:txBody>
          <a:bodyPr>
            <a:noAutofit/>
          </a:bodyPr>
          <a:lstStyle/>
          <a:p>
            <a:r>
              <a:rPr lang="en-US" sz="3200" dirty="0" smtClean="0">
                <a:solidFill>
                  <a:srgbClr val="0096DC"/>
                </a:solidFill>
              </a:rPr>
              <a:t>Module 1</a:t>
            </a:r>
            <a:endParaRPr lang="en-US" sz="3200" dirty="0">
              <a:solidFill>
                <a:srgbClr val="0096DC"/>
              </a:solidFill>
            </a:endParaRPr>
          </a:p>
        </p:txBody>
      </p:sp>
      <p:pic>
        <p:nvPicPr>
          <p:cNvPr id="3" name="Picture 2"/>
          <p:cNvPicPr>
            <a:picLocks noChangeAspect="1"/>
          </p:cNvPicPr>
          <p:nvPr/>
        </p:nvPicPr>
        <p:blipFill>
          <a:blip r:embed="rId3"/>
          <a:stretch>
            <a:fillRect/>
          </a:stretch>
        </p:blipFill>
        <p:spPr>
          <a:xfrm>
            <a:off x="6885262" y="358036"/>
            <a:ext cx="2000077" cy="740360"/>
          </a:xfrm>
          <a:prstGeom prst="rect">
            <a:avLst/>
          </a:prstGeom>
        </p:spPr>
      </p:pic>
      <p:sp>
        <p:nvSpPr>
          <p:cNvPr id="5" name="TextBox 4"/>
          <p:cNvSpPr txBox="1"/>
          <p:nvPr/>
        </p:nvSpPr>
        <p:spPr>
          <a:xfrm>
            <a:off x="319489" y="220337"/>
            <a:ext cx="2941504" cy="1178805"/>
          </a:xfrm>
          <a:prstGeom prst="rect">
            <a:avLst/>
          </a:prstGeom>
          <a:solidFill>
            <a:schemeClr val="bg1"/>
          </a:solidFill>
          <a:ln>
            <a:solidFill>
              <a:schemeClr val="bg1"/>
            </a:solidFill>
          </a:ln>
        </p:spPr>
        <p:txBody>
          <a:bodyPr wrap="square" rtlCol="0">
            <a:spAutoFit/>
          </a:bodyPr>
          <a:lstStyle/>
          <a:p>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00" y="471213"/>
            <a:ext cx="3131968" cy="514005"/>
          </a:xfrm>
          <a:prstGeom prst="rect">
            <a:avLst/>
          </a:prstGeom>
        </p:spPr>
      </p:pic>
    </p:spTree>
    <p:extLst>
      <p:ext uri="{BB962C8B-B14F-4D97-AF65-F5344CB8AC3E}">
        <p14:creationId xmlns:p14="http://schemas.microsoft.com/office/powerpoint/2010/main" val="186100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56" y="326575"/>
            <a:ext cx="8339122" cy="587825"/>
          </a:xfrm>
        </p:spPr>
        <p:txBody>
          <a:bodyPr/>
          <a:lstStyle/>
          <a:p>
            <a:r>
              <a:rPr lang="en-GB" dirty="0" smtClean="0"/>
              <a:t>Case studies – peoples stories</a:t>
            </a:r>
            <a:endParaRPr lang="en-GB" dirty="0"/>
          </a:p>
        </p:txBody>
      </p:sp>
      <p:sp>
        <p:nvSpPr>
          <p:cNvPr id="3" name="Content Placeholder 2"/>
          <p:cNvSpPr>
            <a:spLocks noGrp="1"/>
          </p:cNvSpPr>
          <p:nvPr>
            <p:ph idx="1"/>
          </p:nvPr>
        </p:nvSpPr>
        <p:spPr>
          <a:xfrm>
            <a:off x="508001" y="1035586"/>
            <a:ext cx="8007477" cy="5005777"/>
          </a:xfrm>
        </p:spPr>
        <p:txBody>
          <a:bodyPr/>
          <a:lstStyle/>
          <a:p>
            <a:r>
              <a:rPr lang="en-GB" dirty="0" smtClean="0"/>
              <a:t>Mr G</a:t>
            </a:r>
          </a:p>
          <a:p>
            <a:pPr>
              <a:buFontTx/>
              <a:buChar char="-"/>
            </a:pPr>
            <a:r>
              <a:rPr lang="en-GB" dirty="0" smtClean="0"/>
              <a:t>73yrs old and lives alone in first floor private rented flat</a:t>
            </a:r>
          </a:p>
          <a:p>
            <a:pPr>
              <a:buFontTx/>
              <a:buChar char="-"/>
            </a:pPr>
            <a:r>
              <a:rPr lang="en-GB" dirty="0" smtClean="0"/>
              <a:t>He has diabetes and chronic renal failure (on dialysis at home)</a:t>
            </a:r>
          </a:p>
          <a:p>
            <a:pPr>
              <a:buFontTx/>
              <a:buChar char="-"/>
            </a:pPr>
            <a:r>
              <a:rPr lang="en-GB" dirty="0" smtClean="0"/>
              <a:t>Admitted to hospital for assessment 11/12/15 but with likely outcome of amputation. Ready for discharge 23/1/16 remained in hospital at July 2016….</a:t>
            </a:r>
          </a:p>
          <a:p>
            <a:pPr>
              <a:buFontTx/>
              <a:buChar char="-"/>
            </a:pPr>
            <a:r>
              <a:rPr lang="en-GB" dirty="0" smtClean="0"/>
              <a:t>Rehousing first identified as an issue 22/1/16 (day before ready for discharge)</a:t>
            </a:r>
          </a:p>
          <a:p>
            <a:pPr>
              <a:buFontTx/>
              <a:buChar char="-"/>
            </a:pPr>
            <a:r>
              <a:rPr lang="en-GB" dirty="0" smtClean="0"/>
              <a:t>He needs 2 bedrooms to accommodate dialysis equipment and full wheelchair access. Current home assessed as not being suitable  due to limited wheelchair access.</a:t>
            </a:r>
          </a:p>
          <a:p>
            <a:pPr>
              <a:buFontTx/>
              <a:buChar char="-"/>
            </a:pPr>
            <a:r>
              <a:rPr lang="en-GB" dirty="0" smtClean="0"/>
              <a:t>He refused new purpose built property as “too far away”. Offered second property in more suitable location but said this had “come too soon”</a:t>
            </a:r>
          </a:p>
          <a:p>
            <a:pPr>
              <a:buFontTx/>
              <a:buChar char="-"/>
            </a:pPr>
            <a:r>
              <a:rPr lang="en-GB" dirty="0" smtClean="0"/>
              <a:t>Refused to move to nursing home in the interim and remained in hospital…..</a:t>
            </a:r>
          </a:p>
          <a:p>
            <a:pPr>
              <a:buFontTx/>
              <a:buChar char="-"/>
            </a:pP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7863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78" y="370642"/>
            <a:ext cx="8339122" cy="598842"/>
          </a:xfrm>
        </p:spPr>
        <p:txBody>
          <a:bodyPr/>
          <a:lstStyle/>
          <a:p>
            <a:r>
              <a:rPr lang="en-GB" dirty="0" smtClean="0"/>
              <a:t>Case studies – peoples stories</a:t>
            </a:r>
            <a:endParaRPr lang="en-GB" dirty="0"/>
          </a:p>
        </p:txBody>
      </p:sp>
      <p:sp>
        <p:nvSpPr>
          <p:cNvPr id="3" name="Content Placeholder 2"/>
          <p:cNvSpPr>
            <a:spLocks noGrp="1"/>
          </p:cNvSpPr>
          <p:nvPr>
            <p:ph idx="1"/>
          </p:nvPr>
        </p:nvSpPr>
        <p:spPr>
          <a:xfrm>
            <a:off x="419867" y="1268223"/>
            <a:ext cx="8272441" cy="4978341"/>
          </a:xfrm>
        </p:spPr>
        <p:txBody>
          <a:bodyPr/>
          <a:lstStyle/>
          <a:p>
            <a:r>
              <a:rPr lang="en-GB" dirty="0" smtClean="0"/>
              <a:t>Mrs E</a:t>
            </a:r>
          </a:p>
          <a:p>
            <a:pPr>
              <a:buFontTx/>
              <a:buChar char="-"/>
            </a:pPr>
            <a:r>
              <a:rPr lang="en-GB" dirty="0" smtClean="0"/>
              <a:t>Mrs E is 62 and lives alone in a ground floor HA flat. She has lived there for 22years.</a:t>
            </a:r>
          </a:p>
          <a:p>
            <a:pPr>
              <a:buFontTx/>
              <a:buChar char="-"/>
            </a:pPr>
            <a:r>
              <a:rPr lang="en-GB" dirty="0" smtClean="0"/>
              <a:t>She has diabetes, asthma, epilepsy and has had a stroke. Following hospital admission she is now a wheelchair user.</a:t>
            </a:r>
          </a:p>
          <a:p>
            <a:pPr>
              <a:buFontTx/>
              <a:buChar char="-"/>
            </a:pPr>
            <a:r>
              <a:rPr lang="en-GB" dirty="0" smtClean="0"/>
              <a:t>Admitted to hospital with cellulitis and was unable to mobilise. She is bariatric.</a:t>
            </a:r>
          </a:p>
          <a:p>
            <a:pPr>
              <a:buFontTx/>
              <a:buChar char="-"/>
            </a:pPr>
            <a:r>
              <a:rPr lang="en-GB" dirty="0" smtClean="0"/>
              <a:t>Had to be taken out of her property via the window due to her size. Property no longer suitable as too small for the equipment she requires;</a:t>
            </a:r>
          </a:p>
          <a:p>
            <a:pPr>
              <a:buFontTx/>
              <a:buChar char="-"/>
            </a:pPr>
            <a:r>
              <a:rPr lang="en-GB" dirty="0" smtClean="0"/>
              <a:t>Admitted to hospital 13/3/15; fit for discharge 15/6/15</a:t>
            </a:r>
          </a:p>
          <a:p>
            <a:pPr>
              <a:buFontTx/>
              <a:buChar char="-"/>
            </a:pPr>
            <a:r>
              <a:rPr lang="en-GB" dirty="0" smtClean="0"/>
              <a:t>Mrs E is not prepared to accept that her property is unsuitable and wants to return there;</a:t>
            </a:r>
          </a:p>
          <a:p>
            <a:pPr>
              <a:buFontTx/>
              <a:buChar char="-"/>
            </a:pPr>
            <a:r>
              <a:rPr lang="en-GB" dirty="0" smtClean="0"/>
              <a:t>Had had a previous housing referral  in May 2014 and then re-referred on the day she was ready for discharge 15/6/15</a:t>
            </a:r>
          </a:p>
          <a:p>
            <a:pPr>
              <a:buFontTx/>
              <a:buChar char="-"/>
            </a:pPr>
            <a:r>
              <a:rPr lang="en-GB" dirty="0" smtClean="0"/>
              <a:t>Eventually she was moved into intermediate care but has not been rehoused . She reused an offer of sheltered housing as didn’t understand what it was.</a:t>
            </a:r>
          </a:p>
          <a:p>
            <a:pPr>
              <a:buFontTx/>
              <a:buChar char="-"/>
            </a:pP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37940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56" y="359626"/>
            <a:ext cx="8339122" cy="598842"/>
          </a:xfrm>
        </p:spPr>
        <p:txBody>
          <a:bodyPr/>
          <a:lstStyle/>
          <a:p>
            <a:r>
              <a:rPr lang="en-GB" dirty="0" smtClean="0"/>
              <a:t>Case studies – peoples stories</a:t>
            </a:r>
            <a:endParaRPr lang="en-GB" dirty="0"/>
          </a:p>
        </p:txBody>
      </p:sp>
      <p:sp>
        <p:nvSpPr>
          <p:cNvPr id="3" name="Content Placeholder 2"/>
          <p:cNvSpPr>
            <a:spLocks noGrp="1"/>
          </p:cNvSpPr>
          <p:nvPr>
            <p:ph idx="1"/>
          </p:nvPr>
        </p:nvSpPr>
        <p:spPr>
          <a:xfrm>
            <a:off x="364782" y="1136021"/>
            <a:ext cx="8305493" cy="5154610"/>
          </a:xfrm>
        </p:spPr>
        <p:txBody>
          <a:bodyPr>
            <a:normAutofit lnSpcReduction="10000"/>
          </a:bodyPr>
          <a:lstStyle/>
          <a:p>
            <a:r>
              <a:rPr lang="en-GB" dirty="0" smtClean="0"/>
              <a:t>Mrs S</a:t>
            </a:r>
          </a:p>
          <a:p>
            <a:pPr>
              <a:buFontTx/>
              <a:buChar char="-"/>
            </a:pPr>
            <a:r>
              <a:rPr lang="en-GB" dirty="0" smtClean="0"/>
              <a:t>Mrs is 85 and lives in her own home – her mother was born in the house which is in a rural area;</a:t>
            </a:r>
          </a:p>
          <a:p>
            <a:pPr>
              <a:buFontTx/>
              <a:buChar char="-"/>
            </a:pPr>
            <a:r>
              <a:rPr lang="en-GB" dirty="0" smtClean="0"/>
              <a:t>Two storey property with main bathroom/bedroom upstairs. Toilet and sink downstairs, with large dining room, lounge and kitchen</a:t>
            </a:r>
          </a:p>
          <a:p>
            <a:pPr>
              <a:buFontTx/>
              <a:buChar char="-"/>
            </a:pPr>
            <a:r>
              <a:rPr lang="en-GB" dirty="0" smtClean="0"/>
              <a:t>Husband died 6 months ago. Her daughter lives next door. She want to remain in her home and is happy washing at the sink.</a:t>
            </a:r>
          </a:p>
          <a:p>
            <a:pPr>
              <a:buFontTx/>
              <a:buChar char="-"/>
            </a:pPr>
            <a:r>
              <a:rPr lang="en-GB" dirty="0" smtClean="0"/>
              <a:t>She is on medication for her heart condition, blood pressure, water retention and is now on anti-depressants.</a:t>
            </a:r>
          </a:p>
          <a:p>
            <a:pPr>
              <a:buFontTx/>
              <a:buChar char="-"/>
            </a:pPr>
            <a:r>
              <a:rPr lang="en-GB" dirty="0" smtClean="0"/>
              <a:t>She's had several falls both inside the home and when attending the local lunch club. She attended hospital for the external fall but did not tell staff about the other incidents. She has stopped attending the lunch club.</a:t>
            </a:r>
          </a:p>
          <a:p>
            <a:pPr>
              <a:buFontTx/>
              <a:buChar char="-"/>
            </a:pPr>
            <a:r>
              <a:rPr lang="en-GB" dirty="0" smtClean="0"/>
              <a:t>OT previously has installed rails. Physio has provided a walking stick and advised strength and balance exercises which Mrs S did not follow up.</a:t>
            </a:r>
          </a:p>
          <a:p>
            <a:pPr>
              <a:buFontTx/>
              <a:buChar char="-"/>
            </a:pPr>
            <a:r>
              <a:rPr lang="en-GB" dirty="0" smtClean="0"/>
              <a:t>Medication has been making her dizzy and  GP has reviewed to try to improve these symptoms</a:t>
            </a: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92642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Exercise 2– ‘the right housing conversations’</a:t>
            </a:r>
            <a:endParaRPr lang="en-GB" dirty="0"/>
          </a:p>
        </p:txBody>
      </p:sp>
      <p:sp>
        <p:nvSpPr>
          <p:cNvPr id="3" name="Content Placeholder 2"/>
          <p:cNvSpPr>
            <a:spLocks noGrp="1"/>
          </p:cNvSpPr>
          <p:nvPr>
            <p:ph idx="1"/>
          </p:nvPr>
        </p:nvSpPr>
        <p:spPr>
          <a:xfrm>
            <a:off x="508001" y="1630496"/>
            <a:ext cx="8118206" cy="4410867"/>
          </a:xfrm>
        </p:spPr>
        <p:txBody>
          <a:bodyPr/>
          <a:lstStyle/>
          <a:p>
            <a:pPr marL="0" indent="0">
              <a:buNone/>
            </a:pPr>
            <a:r>
              <a:rPr lang="en-GB" b="1" dirty="0" smtClean="0"/>
              <a:t>Show the following clip to set the tone for this next exercise - </a:t>
            </a:r>
            <a:r>
              <a:rPr lang="en-GB" u="sng" dirty="0">
                <a:hlinkClick r:id="rId2"/>
              </a:rPr>
              <a:t>https://vimeo.com/66753575</a:t>
            </a:r>
            <a:endParaRPr lang="en-GB" b="1" dirty="0" smtClean="0"/>
          </a:p>
          <a:p>
            <a:pPr marL="0" indent="0">
              <a:buNone/>
            </a:pPr>
            <a:endParaRPr lang="en-GB" b="1" dirty="0"/>
          </a:p>
          <a:p>
            <a:pPr marL="0" indent="0">
              <a:buNone/>
            </a:pPr>
            <a:r>
              <a:rPr lang="en-GB" b="1" dirty="0" smtClean="0"/>
              <a:t>discuss the following in your Groups:</a:t>
            </a:r>
            <a:endParaRPr lang="en-GB" dirty="0"/>
          </a:p>
          <a:p>
            <a:r>
              <a:rPr lang="en-GB" sz="2800" b="1" dirty="0" smtClean="0"/>
              <a:t>What would the right  ‘housing conversation’ sound like  - what would you say, how would you say it, who else could be involved?</a:t>
            </a:r>
          </a:p>
          <a:p>
            <a:r>
              <a:rPr lang="en-GB" sz="2800" b="1" dirty="0" smtClean="0"/>
              <a:t>What should it not be …..?</a:t>
            </a:r>
            <a:endParaRPr lang="en-GB" sz="2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65813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studies Exercise 3 -  ‘Roles and Responsibilities’</a:t>
            </a:r>
            <a:endParaRPr lang="en-GB" dirty="0"/>
          </a:p>
        </p:txBody>
      </p:sp>
      <p:sp>
        <p:nvSpPr>
          <p:cNvPr id="3" name="Content Placeholder 2"/>
          <p:cNvSpPr>
            <a:spLocks noGrp="1"/>
          </p:cNvSpPr>
          <p:nvPr>
            <p:ph idx="1"/>
          </p:nvPr>
        </p:nvSpPr>
        <p:spPr>
          <a:xfrm>
            <a:off x="508001" y="1630496"/>
            <a:ext cx="8118206" cy="4410867"/>
          </a:xfrm>
        </p:spPr>
        <p:txBody>
          <a:bodyPr/>
          <a:lstStyle/>
          <a:p>
            <a:pPr marL="0" indent="0">
              <a:buNone/>
            </a:pPr>
            <a:r>
              <a:rPr lang="en-GB" b="1" dirty="0" smtClean="0"/>
              <a:t>discuss the following in your Groups:</a:t>
            </a:r>
            <a:endParaRPr lang="en-GB" dirty="0"/>
          </a:p>
          <a:p>
            <a:r>
              <a:rPr lang="en-GB" sz="2800" b="1" dirty="0" smtClean="0"/>
              <a:t>Recognising that Housing Solutions is about a different approach, encouraging earlier intervention, what do you think your Roles and responsibilities should be in trying to deliver a ‘Housing Solutions’ approach?</a:t>
            </a:r>
          </a:p>
          <a:p>
            <a:r>
              <a:rPr lang="en-GB" sz="2800" b="1" dirty="0" smtClean="0"/>
              <a:t>What will you do differently going forward…..?</a:t>
            </a:r>
          </a:p>
          <a:p>
            <a:r>
              <a:rPr lang="en-GB" sz="2800" b="1" dirty="0" smtClean="0"/>
              <a:t>What information and support would help…?</a:t>
            </a:r>
            <a:endParaRPr lang="en-GB" sz="2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47617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a:t>
            </a:r>
            <a:r>
              <a:rPr lang="en-GB" dirty="0" smtClean="0"/>
              <a:t>.</a:t>
            </a:r>
            <a:br>
              <a:rPr lang="en-GB" dirty="0" smtClean="0"/>
            </a:br>
            <a:r>
              <a:rPr lang="en-GB" dirty="0" smtClean="0"/>
              <a:t>supporting </a:t>
            </a:r>
            <a:r>
              <a:rPr lang="en-GB" dirty="0"/>
              <a:t>personal outcomes</a:t>
            </a:r>
            <a:endParaRPr lang="en-US" dirty="0"/>
          </a:p>
        </p:txBody>
      </p:sp>
      <p:sp>
        <p:nvSpPr>
          <p:cNvPr id="3" name="Content Placeholder 2"/>
          <p:cNvSpPr>
            <a:spLocks noGrp="1"/>
          </p:cNvSpPr>
          <p:nvPr>
            <p:ph idx="1"/>
          </p:nvPr>
        </p:nvSpPr>
        <p:spPr>
          <a:xfrm>
            <a:off x="508001" y="1808236"/>
            <a:ext cx="4315459" cy="4598252"/>
          </a:xfrm>
        </p:spPr>
        <p:txBody>
          <a:bodyPr>
            <a:normAutofit fontScale="92500" lnSpcReduction="20000"/>
          </a:bodyPr>
          <a:lstStyle/>
          <a:p>
            <a:pPr lvl="0"/>
            <a:r>
              <a:rPr lang="en-GB" sz="2400" dirty="0" smtClean="0"/>
              <a:t>Housing Solutions </a:t>
            </a:r>
            <a:r>
              <a:rPr lang="en-GB" sz="2400" u="sng" dirty="0" smtClean="0"/>
              <a:t>is everyone’s business</a:t>
            </a:r>
            <a:r>
              <a:rPr lang="en-GB" sz="2400" dirty="0" smtClean="0"/>
              <a:t>…encourage communication and joint working between partners/agencies</a:t>
            </a:r>
          </a:p>
          <a:p>
            <a:pPr lvl="0"/>
            <a:r>
              <a:rPr lang="en-GB" sz="2400" dirty="0" smtClean="0"/>
              <a:t>‘Sow the seeds’, &amp; be empowered to have a ‘housing conversation’…signpost people and use leaflets /communication materials….</a:t>
            </a:r>
            <a:endParaRPr lang="en-GB" sz="2400" dirty="0"/>
          </a:p>
          <a:p>
            <a:pPr lvl="0"/>
            <a:r>
              <a:rPr lang="en-GB" sz="2400" dirty="0"/>
              <a:t>Think ‘simple solutions</a:t>
            </a:r>
            <a:r>
              <a:rPr lang="en-GB" sz="2400" dirty="0" smtClean="0"/>
              <a:t>’…realistic and </a:t>
            </a:r>
            <a:r>
              <a:rPr lang="en-GB" sz="2400" dirty="0"/>
              <a:t>practical</a:t>
            </a:r>
          </a:p>
          <a:p>
            <a:pPr lvl="0"/>
            <a:r>
              <a:rPr lang="en-GB" sz="2400" dirty="0"/>
              <a:t>Focus always has to be on a </a:t>
            </a:r>
            <a:r>
              <a:rPr lang="en-GB" sz="2400" b="1" dirty="0" smtClean="0"/>
              <a:t>personal </a:t>
            </a:r>
            <a:r>
              <a:rPr lang="en-GB" sz="2400" b="1" dirty="0"/>
              <a:t>outcomes </a:t>
            </a:r>
            <a:r>
              <a:rPr lang="en-GB" sz="2400" dirty="0"/>
              <a:t>approach</a:t>
            </a:r>
            <a:r>
              <a:rPr lang="en-GB" sz="2400" dirty="0" smtClean="0"/>
              <a:t>…</a:t>
            </a:r>
            <a:r>
              <a:rPr lang="en-GB" sz="2400" smtClean="0"/>
              <a:t/>
            </a:r>
            <a:br>
              <a:rPr lang="en-GB" sz="2400" smtClean="0"/>
            </a:br>
            <a:endParaRPr lang="en-GB"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TextBox 4"/>
          <p:cNvSpPr txBox="1"/>
          <p:nvPr/>
        </p:nvSpPr>
        <p:spPr>
          <a:xfrm>
            <a:off x="514698" y="230434"/>
            <a:ext cx="4159753" cy="400110"/>
          </a:xfrm>
          <a:prstGeom prst="rect">
            <a:avLst/>
          </a:prstGeom>
          <a:noFill/>
        </p:spPr>
        <p:txBody>
          <a:bodyPr wrap="square" rtlCol="0">
            <a:spAutoFit/>
          </a:bodyPr>
          <a:lstStyle/>
          <a:p>
            <a:r>
              <a:rPr lang="en-US" sz="2000" b="1" dirty="0" smtClean="0">
                <a:solidFill>
                  <a:srgbClr val="6AB933"/>
                </a:solidFill>
                <a:latin typeface="Calibri"/>
                <a:cs typeface="Calibri"/>
              </a:rPr>
              <a:t>Module 1  |  Housing Solutions </a:t>
            </a:r>
            <a:endParaRPr lang="en-US" sz="2000" b="1" dirty="0">
              <a:solidFill>
                <a:srgbClr val="6AB933"/>
              </a:solidFill>
              <a:latin typeface="Calibri"/>
              <a:cs typeface="Calibri"/>
            </a:endParaRPr>
          </a:p>
        </p:txBody>
      </p:sp>
      <p:pic>
        <p:nvPicPr>
          <p:cNvPr id="6" name="Picture 2" descr="C:\Users\z612707\AppData\Local\Microsoft\Windows\Temporary Internet Files\Content.Outlook\ETF1IDOG\DTHRBosXkAAG7w2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1117650"/>
            <a:ext cx="3178832" cy="423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3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Summary</a:t>
            </a:r>
            <a:endParaRPr lang="en-US" dirty="0"/>
          </a:p>
        </p:txBody>
      </p:sp>
      <p:sp>
        <p:nvSpPr>
          <p:cNvPr id="3" name="Content Placeholder 2"/>
          <p:cNvSpPr>
            <a:spLocks noGrp="1"/>
          </p:cNvSpPr>
          <p:nvPr>
            <p:ph idx="1"/>
          </p:nvPr>
        </p:nvSpPr>
        <p:spPr/>
        <p:txBody>
          <a:bodyPr>
            <a:normAutofit/>
          </a:bodyPr>
          <a:lstStyle/>
          <a:p>
            <a:r>
              <a:rPr lang="en-GB" sz="2400" dirty="0"/>
              <a:t>Any last Q’s……</a:t>
            </a:r>
          </a:p>
          <a:p>
            <a:r>
              <a:rPr lang="en-GB" sz="2400" dirty="0"/>
              <a:t>Evaluation</a:t>
            </a:r>
          </a:p>
          <a:p>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TextBox 4"/>
          <p:cNvSpPr txBox="1"/>
          <p:nvPr/>
        </p:nvSpPr>
        <p:spPr>
          <a:xfrm>
            <a:off x="514698" y="230434"/>
            <a:ext cx="4186773" cy="400110"/>
          </a:xfrm>
          <a:prstGeom prst="rect">
            <a:avLst/>
          </a:prstGeom>
          <a:noFill/>
        </p:spPr>
        <p:txBody>
          <a:bodyPr wrap="square" rtlCol="0">
            <a:spAutoFit/>
          </a:bodyPr>
          <a:lstStyle/>
          <a:p>
            <a:r>
              <a:rPr lang="en-US" sz="2000" b="1" dirty="0" smtClean="0">
                <a:solidFill>
                  <a:srgbClr val="6AB933"/>
                </a:solidFill>
                <a:latin typeface="Calibri"/>
                <a:cs typeface="Calibri"/>
              </a:rPr>
              <a:t>Module 1  |  Housing Solutions </a:t>
            </a:r>
            <a:endParaRPr lang="en-US" sz="2000" b="1" dirty="0">
              <a:solidFill>
                <a:srgbClr val="6AB933"/>
              </a:solidFill>
              <a:latin typeface="Calibri"/>
              <a:cs typeface="Calibr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98" y="5596570"/>
            <a:ext cx="4336561" cy="716096"/>
          </a:xfrm>
          <a:prstGeom prst="rect">
            <a:avLst/>
          </a:prstGeom>
        </p:spPr>
      </p:pic>
    </p:spTree>
    <p:extLst>
      <p:ext uri="{BB962C8B-B14F-4D97-AF65-F5344CB8AC3E}">
        <p14:creationId xmlns:p14="http://schemas.microsoft.com/office/powerpoint/2010/main" val="65894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59657"/>
            <a:ext cx="6447501" cy="739321"/>
          </a:xfrm>
        </p:spPr>
        <p:txBody>
          <a:bodyPr>
            <a:normAutofit/>
          </a:bodyPr>
          <a:lstStyle/>
          <a:p>
            <a:r>
              <a:rPr lang="en-GB" sz="2800" b="1" dirty="0" smtClean="0">
                <a:latin typeface="Calibri"/>
                <a:cs typeface="Calibri"/>
              </a:rPr>
              <a:t>Module Objectives</a:t>
            </a:r>
            <a:endParaRPr lang="en-GB" sz="2800" dirty="0">
              <a:latin typeface="Calibri"/>
              <a:cs typeface="Calibri"/>
            </a:endParaRPr>
          </a:p>
        </p:txBody>
      </p:sp>
      <p:sp>
        <p:nvSpPr>
          <p:cNvPr id="3" name="Content Placeholder 2"/>
          <p:cNvSpPr>
            <a:spLocks noGrp="1"/>
          </p:cNvSpPr>
          <p:nvPr>
            <p:ph idx="1"/>
          </p:nvPr>
        </p:nvSpPr>
        <p:spPr>
          <a:xfrm>
            <a:off x="508001" y="1753686"/>
            <a:ext cx="6580231" cy="4532814"/>
          </a:xfrm>
        </p:spPr>
        <p:txBody>
          <a:bodyPr>
            <a:normAutofit/>
          </a:bodyPr>
          <a:lstStyle/>
          <a:p>
            <a:pPr marL="0" indent="0">
              <a:spcBef>
                <a:spcPts val="1500"/>
              </a:spcBef>
              <a:buNone/>
            </a:pPr>
            <a:r>
              <a:rPr lang="en-GB" sz="2000" b="1" dirty="0" smtClean="0"/>
              <a:t>By </a:t>
            </a:r>
            <a:r>
              <a:rPr lang="en-GB" sz="2000" b="1" dirty="0"/>
              <a:t>the end of the module staff will be able </a:t>
            </a:r>
            <a:r>
              <a:rPr lang="en-GB" sz="2000" b="1" dirty="0" smtClean="0"/>
              <a:t>to</a:t>
            </a:r>
          </a:p>
          <a:p>
            <a:pPr>
              <a:spcBef>
                <a:spcPts val="1500"/>
              </a:spcBef>
            </a:pPr>
            <a:r>
              <a:rPr lang="en-GB" sz="2000" dirty="0" smtClean="0"/>
              <a:t>Describe the key principles and aims of the </a:t>
            </a:r>
            <a:br>
              <a:rPr lang="en-GB" sz="2000" dirty="0" smtClean="0"/>
            </a:br>
            <a:r>
              <a:rPr lang="en-GB" sz="2000" dirty="0" smtClean="0"/>
              <a:t>Adapting for Change programme</a:t>
            </a:r>
          </a:p>
          <a:p>
            <a:pPr>
              <a:spcBef>
                <a:spcPts val="1500"/>
              </a:spcBef>
            </a:pPr>
            <a:r>
              <a:rPr lang="en-GB" sz="2000" dirty="0" smtClean="0"/>
              <a:t>Outline the key considerations for the effective identification of Housing based solutions </a:t>
            </a:r>
            <a:br>
              <a:rPr lang="en-GB" sz="2000" dirty="0" smtClean="0"/>
            </a:br>
            <a:r>
              <a:rPr lang="en-GB" sz="2000" dirty="0" smtClean="0"/>
              <a:t>(exploring </a:t>
            </a:r>
            <a:r>
              <a:rPr lang="en-GB" sz="2000" dirty="0"/>
              <a:t> </a:t>
            </a:r>
            <a:r>
              <a:rPr lang="en-GB" sz="2000" dirty="0" smtClean="0"/>
              <a:t>rehousing, technology, </a:t>
            </a:r>
            <a:br>
              <a:rPr lang="en-GB" sz="2000" dirty="0" smtClean="0"/>
            </a:br>
            <a:r>
              <a:rPr lang="en-GB" sz="2000" dirty="0" smtClean="0"/>
              <a:t>equipment, and adaptations) across all tenures</a:t>
            </a:r>
          </a:p>
          <a:p>
            <a:pPr>
              <a:spcBef>
                <a:spcPts val="1500"/>
              </a:spcBef>
            </a:pPr>
            <a:r>
              <a:rPr lang="en-GB" sz="2000" dirty="0" smtClean="0"/>
              <a:t>Describe the importance of acting early and key elements of the ‘right housing conversations’</a:t>
            </a:r>
          </a:p>
          <a:p>
            <a:pPr>
              <a:spcBef>
                <a:spcPts val="1500"/>
              </a:spcBef>
            </a:pPr>
            <a:r>
              <a:rPr lang="en-GB" sz="2000" dirty="0" smtClean="0"/>
              <a:t>Explain their role in supporting people to </a:t>
            </a:r>
            <a:br>
              <a:rPr lang="en-GB" sz="2000" dirty="0" smtClean="0"/>
            </a:br>
            <a:r>
              <a:rPr lang="en-GB" sz="2000" dirty="0" smtClean="0"/>
              <a:t>understand the options available</a:t>
            </a: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7" name="TextBox 6"/>
          <p:cNvSpPr txBox="1"/>
          <p:nvPr/>
        </p:nvSpPr>
        <p:spPr>
          <a:xfrm>
            <a:off x="514698" y="230434"/>
            <a:ext cx="4141739" cy="400110"/>
          </a:xfrm>
          <a:prstGeom prst="rect">
            <a:avLst/>
          </a:prstGeom>
          <a:noFill/>
        </p:spPr>
        <p:txBody>
          <a:bodyPr wrap="square" rtlCol="0">
            <a:spAutoFit/>
          </a:bodyPr>
          <a:lstStyle/>
          <a:p>
            <a:r>
              <a:rPr lang="en-US" sz="2000" b="1" dirty="0" smtClean="0">
                <a:solidFill>
                  <a:srgbClr val="6AB933"/>
                </a:solidFill>
                <a:latin typeface="Calibri"/>
                <a:cs typeface="Calibri"/>
              </a:rPr>
              <a:t>Module 1  |  Housing Solutions </a:t>
            </a:r>
            <a:endParaRPr lang="en-US" sz="2000" b="1" dirty="0">
              <a:solidFill>
                <a:srgbClr val="6AB933"/>
              </a:solidFill>
              <a:latin typeface="Calibri"/>
              <a:cs typeface="Calibri"/>
            </a:endParaRPr>
          </a:p>
        </p:txBody>
      </p:sp>
    </p:spTree>
    <p:extLst>
      <p:ext uri="{BB962C8B-B14F-4D97-AF65-F5344CB8AC3E}">
        <p14:creationId xmlns:p14="http://schemas.microsoft.com/office/powerpoint/2010/main" val="797596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49" y="936925"/>
            <a:ext cx="8709211" cy="919055"/>
          </a:xfrm>
        </p:spPr>
        <p:txBody>
          <a:bodyPr>
            <a:normAutofit/>
          </a:bodyPr>
          <a:lstStyle/>
          <a:p>
            <a:r>
              <a:rPr lang="en-GB" sz="2800" b="1" dirty="0" smtClean="0"/>
              <a:t>Adapting for Change programme:</a:t>
            </a:r>
            <a:r>
              <a:rPr lang="en-GB" sz="2800" dirty="0"/>
              <a:t> </a:t>
            </a:r>
            <a:r>
              <a:rPr lang="en-GB" sz="2800" b="1" u="sng" dirty="0" smtClean="0"/>
              <a:t>Key Themes</a:t>
            </a:r>
            <a:endParaRPr lang="en-GB" sz="2800" b="1" u="sng" dirty="0"/>
          </a:p>
        </p:txBody>
      </p:sp>
      <p:sp>
        <p:nvSpPr>
          <p:cNvPr id="3" name="Content Placeholder 2"/>
          <p:cNvSpPr>
            <a:spLocks noGrp="1"/>
          </p:cNvSpPr>
          <p:nvPr>
            <p:ph idx="1"/>
          </p:nvPr>
        </p:nvSpPr>
        <p:spPr>
          <a:xfrm>
            <a:off x="524387" y="1715082"/>
            <a:ext cx="8176036" cy="4579556"/>
          </a:xfrm>
        </p:spPr>
        <p:txBody>
          <a:bodyPr>
            <a:noAutofit/>
          </a:bodyPr>
          <a:lstStyle/>
          <a:p>
            <a:r>
              <a:rPr lang="en-GB" sz="2000" b="1" dirty="0" smtClean="0"/>
              <a:t>Partnership, </a:t>
            </a:r>
            <a:r>
              <a:rPr lang="en-GB" sz="2000" b="1" dirty="0"/>
              <a:t>g</a:t>
            </a:r>
            <a:r>
              <a:rPr lang="en-GB" sz="2000" b="1" dirty="0" smtClean="0"/>
              <a:t>overnance and management – </a:t>
            </a:r>
            <a:br>
              <a:rPr lang="en-GB" sz="2000" b="1" dirty="0" smtClean="0"/>
            </a:br>
            <a:r>
              <a:rPr lang="en-GB" sz="2000" dirty="0" smtClean="0"/>
              <a:t>strategy jointly developed, shared priorities, jointly accountable, better use of resources including money</a:t>
            </a:r>
          </a:p>
          <a:p>
            <a:r>
              <a:rPr lang="en-GB" sz="2000" b="1" dirty="0" smtClean="0"/>
              <a:t>Better design – </a:t>
            </a:r>
            <a:r>
              <a:rPr lang="en-GB" sz="2000" dirty="0" smtClean="0"/>
              <a:t>less waste, better recycling...</a:t>
            </a:r>
          </a:p>
          <a:p>
            <a:r>
              <a:rPr lang="en-GB" sz="2000" b="1" dirty="0" smtClean="0"/>
              <a:t>Streamlined services – </a:t>
            </a:r>
            <a:r>
              <a:rPr lang="en-GB" sz="2000" dirty="0" smtClean="0"/>
              <a:t>tenure neutral, reduced complexity, reduction in waiting </a:t>
            </a:r>
            <a:r>
              <a:rPr lang="en-GB" sz="2000" dirty="0"/>
              <a:t>times...</a:t>
            </a:r>
          </a:p>
          <a:p>
            <a:r>
              <a:rPr lang="en-GB" sz="2000" b="1" dirty="0" smtClean="0"/>
              <a:t>Widened scope – </a:t>
            </a:r>
            <a:r>
              <a:rPr lang="en-GB" sz="2000" dirty="0" smtClean="0"/>
              <a:t>people with wider needs are supported </a:t>
            </a:r>
            <a:br>
              <a:rPr lang="en-GB" sz="2000" dirty="0" smtClean="0"/>
            </a:br>
            <a:r>
              <a:rPr lang="en-GB" sz="2000" dirty="0" smtClean="0"/>
              <a:t>e.g. dementia; wider range of options e.g. technology, self-</a:t>
            </a:r>
            <a:r>
              <a:rPr lang="en-GB" sz="2000" dirty="0"/>
              <a:t>help...</a:t>
            </a:r>
          </a:p>
          <a:p>
            <a:r>
              <a:rPr lang="en-GB" sz="2000" b="1" dirty="0" smtClean="0"/>
              <a:t>Integrated – </a:t>
            </a:r>
            <a:r>
              <a:rPr lang="en-GB" sz="2000" dirty="0" smtClean="0"/>
              <a:t>easier access, seamless processes, </a:t>
            </a:r>
            <a:br>
              <a:rPr lang="en-GB" sz="2000" dirty="0" smtClean="0"/>
            </a:br>
            <a:r>
              <a:rPr lang="en-GB" sz="2000" dirty="0" smtClean="0"/>
              <a:t>effective signposting</a:t>
            </a:r>
          </a:p>
          <a:p>
            <a:r>
              <a:rPr lang="en-GB" sz="2000" b="1" dirty="0" smtClean="0"/>
              <a:t>Person centred – </a:t>
            </a:r>
            <a:r>
              <a:rPr lang="en-GB" sz="2000" dirty="0" smtClean="0"/>
              <a:t>focus on evidencing personal outcomes</a:t>
            </a:r>
          </a:p>
          <a:p>
            <a:r>
              <a:rPr lang="en-GB" sz="2000" b="1" dirty="0" smtClean="0"/>
              <a:t>Prevention – </a:t>
            </a:r>
            <a:r>
              <a:rPr lang="en-GB" sz="2000" dirty="0" smtClean="0"/>
              <a:t>timely provision, avoiding crisis!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TextBox 6"/>
          <p:cNvSpPr txBox="1"/>
          <p:nvPr/>
        </p:nvSpPr>
        <p:spPr>
          <a:xfrm>
            <a:off x="514698" y="230434"/>
            <a:ext cx="4141739" cy="400110"/>
          </a:xfrm>
          <a:prstGeom prst="rect">
            <a:avLst/>
          </a:prstGeom>
          <a:noFill/>
        </p:spPr>
        <p:txBody>
          <a:bodyPr wrap="square" rtlCol="0">
            <a:spAutoFit/>
          </a:bodyPr>
          <a:lstStyle/>
          <a:p>
            <a:r>
              <a:rPr lang="en-US" sz="2000" b="1" dirty="0" smtClean="0">
                <a:solidFill>
                  <a:srgbClr val="6AB933"/>
                </a:solidFill>
                <a:latin typeface="Calibri"/>
                <a:cs typeface="Calibri"/>
              </a:rPr>
              <a:t>Module 1  |  Housing Solutions </a:t>
            </a:r>
            <a:endParaRPr lang="en-US" sz="2000" b="1" dirty="0">
              <a:solidFill>
                <a:srgbClr val="6AB933"/>
              </a:solidFill>
              <a:latin typeface="Calibri"/>
              <a:cs typeface="Calibri"/>
            </a:endParaRPr>
          </a:p>
        </p:txBody>
      </p:sp>
    </p:spTree>
    <p:extLst>
      <p:ext uri="{BB962C8B-B14F-4D97-AF65-F5344CB8AC3E}">
        <p14:creationId xmlns:p14="http://schemas.microsoft.com/office/powerpoint/2010/main" val="217663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329" y="2150178"/>
            <a:ext cx="6447501" cy="3880773"/>
          </a:xfrm>
        </p:spPr>
        <p:txBody>
          <a:bodyPr>
            <a:normAutofit/>
          </a:bodyPr>
          <a:lstStyle/>
          <a:p>
            <a:r>
              <a:rPr lang="en-GB" sz="3200" dirty="0" smtClean="0"/>
              <a:t>Aberdeen</a:t>
            </a:r>
          </a:p>
          <a:p>
            <a:r>
              <a:rPr lang="en-GB" sz="3200" dirty="0" smtClean="0"/>
              <a:t>Borders</a:t>
            </a:r>
          </a:p>
          <a:p>
            <a:r>
              <a:rPr lang="en-GB" sz="3200" dirty="0" smtClean="0"/>
              <a:t>Falkirk</a:t>
            </a:r>
          </a:p>
          <a:p>
            <a:r>
              <a:rPr lang="en-GB" sz="3200" dirty="0" smtClean="0"/>
              <a:t>Fife</a:t>
            </a:r>
          </a:p>
          <a:p>
            <a:r>
              <a:rPr lang="en-GB" sz="3200" dirty="0" smtClean="0"/>
              <a:t>Lochaber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TextBox 4"/>
          <p:cNvSpPr txBox="1"/>
          <p:nvPr/>
        </p:nvSpPr>
        <p:spPr>
          <a:xfrm>
            <a:off x="514698" y="230434"/>
            <a:ext cx="4159753" cy="400110"/>
          </a:xfrm>
          <a:prstGeom prst="rect">
            <a:avLst/>
          </a:prstGeom>
          <a:noFill/>
        </p:spPr>
        <p:txBody>
          <a:bodyPr wrap="square" rtlCol="0">
            <a:spAutoFit/>
          </a:bodyPr>
          <a:lstStyle/>
          <a:p>
            <a:r>
              <a:rPr lang="en-US" sz="2000" b="1" dirty="0" smtClean="0">
                <a:solidFill>
                  <a:srgbClr val="6AB933"/>
                </a:solidFill>
                <a:latin typeface="Calibri"/>
                <a:cs typeface="Calibri"/>
              </a:rPr>
              <a:t>Module 1  |  Housing Solutions </a:t>
            </a:r>
            <a:endParaRPr lang="en-US" sz="2000" b="1" dirty="0">
              <a:solidFill>
                <a:srgbClr val="6AB933"/>
              </a:solidFill>
              <a:latin typeface="Calibri"/>
              <a:cs typeface="Calibri"/>
            </a:endParaRPr>
          </a:p>
        </p:txBody>
      </p:sp>
      <p:sp>
        <p:nvSpPr>
          <p:cNvPr id="8" name="Title 7"/>
          <p:cNvSpPr>
            <a:spLocks noGrp="1"/>
          </p:cNvSpPr>
          <p:nvPr>
            <p:ph type="title"/>
          </p:nvPr>
        </p:nvSpPr>
        <p:spPr>
          <a:xfrm>
            <a:off x="508001" y="959981"/>
            <a:ext cx="5502710" cy="1084695"/>
          </a:xfrm>
        </p:spPr>
        <p:txBody>
          <a:bodyPr>
            <a:normAutofit/>
          </a:bodyPr>
          <a:lstStyle/>
          <a:p>
            <a:r>
              <a:rPr lang="en-GB" sz="2800" dirty="0" smtClean="0"/>
              <a:t>Adapting for Change</a:t>
            </a:r>
            <a:br>
              <a:rPr lang="en-GB" sz="2800" dirty="0" smtClean="0"/>
            </a:br>
            <a:r>
              <a:rPr lang="en-GB" sz="2800" dirty="0" smtClean="0"/>
              <a:t>5 </a:t>
            </a:r>
            <a:r>
              <a:rPr lang="en-GB" sz="2800" dirty="0"/>
              <a:t>demonstration sites</a:t>
            </a:r>
          </a:p>
        </p:txBody>
      </p:sp>
      <p:pic>
        <p:nvPicPr>
          <p:cNvPr id="6" name="Picture 5" descr="ma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267" y="558297"/>
            <a:ext cx="4048986" cy="6140962"/>
          </a:xfrm>
          <a:prstGeom prst="rect">
            <a:avLst/>
          </a:prstGeom>
        </p:spPr>
      </p:pic>
    </p:spTree>
    <p:extLst>
      <p:ext uri="{BB962C8B-B14F-4D97-AF65-F5344CB8AC3E}">
        <p14:creationId xmlns:p14="http://schemas.microsoft.com/office/powerpoint/2010/main" val="198729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AfC</a:t>
            </a:r>
            <a:r>
              <a:rPr lang="en-GB" dirty="0" smtClean="0"/>
              <a:t> </a:t>
            </a:r>
            <a:r>
              <a:rPr lang="en-GB" dirty="0"/>
              <a:t>– 5 demonstration sites…</a:t>
            </a:r>
            <a:endParaRPr lang="en-US" dirty="0"/>
          </a:p>
        </p:txBody>
      </p:sp>
      <p:sp>
        <p:nvSpPr>
          <p:cNvPr id="3" name="Content Placeholder 2"/>
          <p:cNvSpPr>
            <a:spLocks noGrp="1"/>
          </p:cNvSpPr>
          <p:nvPr>
            <p:ph idx="1"/>
          </p:nvPr>
        </p:nvSpPr>
        <p:spPr>
          <a:xfrm>
            <a:off x="545812" y="1547695"/>
            <a:ext cx="3324598" cy="4421305"/>
          </a:xfrm>
        </p:spPr>
        <p:txBody>
          <a:bodyPr>
            <a:normAutofit lnSpcReduction="10000"/>
          </a:bodyPr>
          <a:lstStyle/>
          <a:p>
            <a:pPr marL="0" indent="0">
              <a:buNone/>
            </a:pPr>
            <a:r>
              <a:rPr lang="en-GB" sz="1600" b="1" dirty="0"/>
              <a:t>All 5 sites </a:t>
            </a:r>
            <a:r>
              <a:rPr lang="en-GB" sz="1600" b="1" dirty="0" smtClean="0"/>
              <a:t>undertook tests  </a:t>
            </a:r>
            <a:r>
              <a:rPr lang="en-GB" sz="1600" b="1" dirty="0"/>
              <a:t>of change in the following </a:t>
            </a:r>
            <a:r>
              <a:rPr lang="en-GB" sz="1600" b="1" dirty="0" smtClean="0"/>
              <a:t>areas </a:t>
            </a:r>
            <a:endParaRPr lang="en-GB" sz="1600" b="1" dirty="0"/>
          </a:p>
          <a:p>
            <a:r>
              <a:rPr lang="en-GB" sz="1600" dirty="0" smtClean="0"/>
              <a:t>Improving </a:t>
            </a:r>
            <a:r>
              <a:rPr lang="en-GB" sz="1600" dirty="0"/>
              <a:t>partnership arrangements; strategy, processes </a:t>
            </a:r>
            <a:r>
              <a:rPr lang="en-GB" sz="1600" dirty="0" smtClean="0"/>
              <a:t>and </a:t>
            </a:r>
            <a:r>
              <a:rPr lang="en-GB" sz="1600" dirty="0"/>
              <a:t>governance</a:t>
            </a:r>
          </a:p>
          <a:p>
            <a:r>
              <a:rPr lang="en-GB" sz="1600" dirty="0" smtClean="0"/>
              <a:t>Service </a:t>
            </a:r>
            <a:r>
              <a:rPr lang="en-GB" sz="1600" dirty="0"/>
              <a:t>redesign to shorten </a:t>
            </a:r>
            <a:r>
              <a:rPr lang="en-GB" sz="1600" dirty="0" smtClean="0"/>
              <a:t>timescales and </a:t>
            </a:r>
            <a:r>
              <a:rPr lang="en-GB" sz="1600" dirty="0"/>
              <a:t>enhance fast tracking</a:t>
            </a:r>
          </a:p>
          <a:p>
            <a:r>
              <a:rPr lang="en-GB" sz="1600" dirty="0" smtClean="0"/>
              <a:t>Improving </a:t>
            </a:r>
            <a:r>
              <a:rPr lang="en-GB" sz="1600" dirty="0"/>
              <a:t>communication and choice </a:t>
            </a:r>
            <a:r>
              <a:rPr lang="en-GB" sz="1600" dirty="0" smtClean="0"/>
              <a:t>and </a:t>
            </a:r>
            <a:r>
              <a:rPr lang="en-GB" sz="1600" dirty="0"/>
              <a:t>allied information </a:t>
            </a:r>
            <a:r>
              <a:rPr lang="en-GB" sz="1600" dirty="0" smtClean="0"/>
              <a:t>and </a:t>
            </a:r>
            <a:r>
              <a:rPr lang="en-GB" sz="1600" dirty="0"/>
              <a:t>advice</a:t>
            </a:r>
          </a:p>
          <a:p>
            <a:r>
              <a:rPr lang="en-GB" sz="1600" dirty="0" smtClean="0"/>
              <a:t>Developing </a:t>
            </a:r>
            <a:r>
              <a:rPr lang="en-GB" sz="1600" dirty="0"/>
              <a:t>a person-centred approach with a focus on outcomes for the person</a:t>
            </a:r>
          </a:p>
          <a:p>
            <a:r>
              <a:rPr lang="en-US" dirty="0">
                <a:hlinkClick r:id="rId2"/>
              </a:rPr>
              <a:t>https://ihub.scot/place-home-and-housing</a:t>
            </a:r>
            <a:r>
              <a:rPr lang="en-US" dirty="0" smtClean="0">
                <a:hlinkClick r:id="rId2"/>
              </a:rPr>
              <a:t>/</a:t>
            </a:r>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extBox 4"/>
          <p:cNvSpPr txBox="1"/>
          <p:nvPr/>
        </p:nvSpPr>
        <p:spPr>
          <a:xfrm>
            <a:off x="514698" y="230434"/>
            <a:ext cx="4168759" cy="400110"/>
          </a:xfrm>
          <a:prstGeom prst="rect">
            <a:avLst/>
          </a:prstGeom>
          <a:noFill/>
        </p:spPr>
        <p:txBody>
          <a:bodyPr wrap="square" rtlCol="0">
            <a:spAutoFit/>
          </a:bodyPr>
          <a:lstStyle/>
          <a:p>
            <a:r>
              <a:rPr lang="en-US" sz="2000" b="1" dirty="0" smtClean="0">
                <a:solidFill>
                  <a:srgbClr val="6AB933"/>
                </a:solidFill>
                <a:latin typeface="Calibri"/>
                <a:cs typeface="Calibri"/>
              </a:rPr>
              <a:t>Module 1  |  Housing Solutions </a:t>
            </a:r>
            <a:endParaRPr lang="en-US" sz="2000" b="1" dirty="0">
              <a:solidFill>
                <a:srgbClr val="6AB933"/>
              </a:solidFill>
              <a:latin typeface="Calibri"/>
              <a:cs typeface="Calibri"/>
            </a:endParaRPr>
          </a:p>
        </p:txBody>
      </p:sp>
      <p:sp>
        <p:nvSpPr>
          <p:cNvPr id="6" name="Content Placeholder 2"/>
          <p:cNvSpPr txBox="1">
            <a:spLocks/>
          </p:cNvSpPr>
          <p:nvPr/>
        </p:nvSpPr>
        <p:spPr>
          <a:xfrm>
            <a:off x="4045786" y="2160590"/>
            <a:ext cx="332459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a:ea typeface="+mn-ea"/>
                <a:cs typeface="Calibri"/>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a:ea typeface="+mn-ea"/>
                <a:cs typeface="Calibri"/>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a:ea typeface="+mn-ea"/>
                <a:cs typeface="Calibri"/>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a:ea typeface="+mn-ea"/>
                <a:cs typeface="Calibri"/>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a:ea typeface="+mn-ea"/>
                <a:cs typeface="Calibri"/>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7" name="Content Placeholder 2"/>
          <p:cNvSpPr txBox="1">
            <a:spLocks/>
          </p:cNvSpPr>
          <p:nvPr/>
        </p:nvSpPr>
        <p:spPr>
          <a:xfrm>
            <a:off x="4269151" y="1570371"/>
            <a:ext cx="4548359" cy="48113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a:ea typeface="+mn-ea"/>
                <a:cs typeface="Calibri"/>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a:ea typeface="+mn-ea"/>
                <a:cs typeface="Calibri"/>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a:ea typeface="+mn-ea"/>
                <a:cs typeface="Calibri"/>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a:ea typeface="+mn-ea"/>
                <a:cs typeface="Calibri"/>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a:ea typeface="+mn-ea"/>
                <a:cs typeface="Calibri"/>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600" b="1" dirty="0">
                <a:solidFill>
                  <a:srgbClr val="313131"/>
                </a:solidFill>
              </a:rPr>
              <a:t>Plus </a:t>
            </a:r>
            <a:r>
              <a:rPr lang="en-GB" sz="1600" b="1" dirty="0" smtClean="0">
                <a:solidFill>
                  <a:srgbClr val="313131"/>
                </a:solidFill>
              </a:rPr>
              <a:t>specifically </a:t>
            </a:r>
            <a:endParaRPr lang="en-GB" sz="1600" b="1" dirty="0">
              <a:solidFill>
                <a:srgbClr val="313131"/>
              </a:solidFill>
            </a:endParaRPr>
          </a:p>
          <a:p>
            <a:r>
              <a:rPr lang="en-GB" sz="1600" b="1" dirty="0">
                <a:solidFill>
                  <a:srgbClr val="6AB933"/>
                </a:solidFill>
              </a:rPr>
              <a:t>Aberdeen</a:t>
            </a:r>
            <a:r>
              <a:rPr lang="en-GB" sz="1600" dirty="0"/>
              <a:t> – integrating TEC solutions , enhancing housing input to improve </a:t>
            </a:r>
            <a:r>
              <a:rPr lang="en-GB" sz="1600" dirty="0" smtClean="0"/>
              <a:t/>
            </a:r>
            <a:br>
              <a:rPr lang="en-GB" sz="1600" dirty="0" smtClean="0"/>
            </a:br>
            <a:r>
              <a:rPr lang="en-GB" sz="1600" dirty="0" smtClean="0"/>
              <a:t>hospital </a:t>
            </a:r>
            <a:r>
              <a:rPr lang="en-GB" sz="1600" dirty="0"/>
              <a:t>discharge</a:t>
            </a:r>
          </a:p>
          <a:p>
            <a:r>
              <a:rPr lang="en-GB" sz="1600" b="1" dirty="0" smtClean="0">
                <a:solidFill>
                  <a:srgbClr val="6AB933"/>
                </a:solidFill>
              </a:rPr>
              <a:t>Borders</a:t>
            </a:r>
            <a:r>
              <a:rPr lang="en-GB" sz="1600" b="1" dirty="0" smtClean="0"/>
              <a:t> </a:t>
            </a:r>
            <a:r>
              <a:rPr lang="en-GB" sz="1600" dirty="0"/>
              <a:t>– tenure neutral approach </a:t>
            </a:r>
            <a:r>
              <a:rPr lang="en-GB" sz="1600" dirty="0" smtClean="0"/>
              <a:t/>
            </a:r>
            <a:br>
              <a:rPr lang="en-GB" sz="1600" dirty="0" smtClean="0"/>
            </a:br>
            <a:r>
              <a:rPr lang="en-GB" sz="1600" dirty="0" smtClean="0"/>
              <a:t>with </a:t>
            </a:r>
            <a:r>
              <a:rPr lang="en-GB" sz="1600" dirty="0"/>
              <a:t>shared budgets amongst RSLs</a:t>
            </a:r>
          </a:p>
          <a:p>
            <a:r>
              <a:rPr lang="en-GB" sz="1600" b="1" dirty="0">
                <a:solidFill>
                  <a:srgbClr val="6AB933"/>
                </a:solidFill>
              </a:rPr>
              <a:t>Falkirk</a:t>
            </a:r>
            <a:r>
              <a:rPr lang="en-GB" sz="1600" b="1" dirty="0"/>
              <a:t> </a:t>
            </a:r>
            <a:r>
              <a:rPr lang="en-GB" sz="1600" dirty="0"/>
              <a:t>– developing standardised tools, definitions </a:t>
            </a:r>
            <a:r>
              <a:rPr lang="en-GB" sz="1600" dirty="0" smtClean="0"/>
              <a:t>and </a:t>
            </a:r>
            <a:r>
              <a:rPr lang="en-GB" sz="1600" dirty="0"/>
              <a:t>templates, plus a Joint Outcomes </a:t>
            </a:r>
            <a:r>
              <a:rPr lang="en-GB" sz="1600" dirty="0" smtClean="0"/>
              <a:t>and </a:t>
            </a:r>
            <a:r>
              <a:rPr lang="en-GB" sz="1600" dirty="0"/>
              <a:t>Performance Framework </a:t>
            </a:r>
          </a:p>
          <a:p>
            <a:r>
              <a:rPr lang="en-GB" sz="1600" b="1" dirty="0">
                <a:solidFill>
                  <a:srgbClr val="6AB933"/>
                </a:solidFill>
              </a:rPr>
              <a:t>Fife</a:t>
            </a:r>
            <a:r>
              <a:rPr lang="en-GB" sz="1600" dirty="0"/>
              <a:t> – new approach to triage at first point </a:t>
            </a:r>
            <a:r>
              <a:rPr lang="en-GB" sz="1600" dirty="0" smtClean="0"/>
              <a:t/>
            </a:r>
            <a:br>
              <a:rPr lang="en-GB" sz="1600" dirty="0" smtClean="0"/>
            </a:br>
            <a:r>
              <a:rPr lang="en-GB" sz="1600" dirty="0" smtClean="0"/>
              <a:t>of </a:t>
            </a:r>
            <a:r>
              <a:rPr lang="en-GB" sz="1600" dirty="0"/>
              <a:t>contact and developing front line housing management and housing options role to  provide speedier and more effective service</a:t>
            </a:r>
          </a:p>
          <a:p>
            <a:r>
              <a:rPr lang="en-GB" sz="1600" b="1" dirty="0" smtClean="0">
                <a:solidFill>
                  <a:srgbClr val="6AB933"/>
                </a:solidFill>
              </a:rPr>
              <a:t>Lochaber</a:t>
            </a:r>
            <a:r>
              <a:rPr lang="en-GB" sz="1600" dirty="0" smtClean="0"/>
              <a:t> </a:t>
            </a:r>
            <a:r>
              <a:rPr lang="en-GB" sz="1600" dirty="0"/>
              <a:t>– tenure neutral approach </a:t>
            </a:r>
            <a:r>
              <a:rPr lang="en-GB" sz="1600" dirty="0" smtClean="0"/>
              <a:t/>
            </a:r>
            <a:br>
              <a:rPr lang="en-GB" sz="1600" dirty="0" smtClean="0"/>
            </a:br>
            <a:r>
              <a:rPr lang="en-GB" sz="1600" dirty="0" smtClean="0"/>
              <a:t>with a </a:t>
            </a:r>
            <a:r>
              <a:rPr lang="en-GB" sz="1600" dirty="0"/>
              <a:t>one stop shop with direct access </a:t>
            </a:r>
            <a:r>
              <a:rPr lang="en-GB" sz="1600" dirty="0" smtClean="0"/>
              <a:t/>
            </a:r>
            <a:br>
              <a:rPr lang="en-GB" sz="1600" dirty="0" smtClean="0"/>
            </a:br>
            <a:r>
              <a:rPr lang="en-GB" sz="1600" dirty="0" smtClean="0"/>
              <a:t>to </a:t>
            </a:r>
            <a:r>
              <a:rPr lang="en-GB" sz="1600" dirty="0"/>
              <a:t>a wide range of </a:t>
            </a:r>
            <a:r>
              <a:rPr lang="en-GB" sz="1600" dirty="0" smtClean="0"/>
              <a:t>services</a:t>
            </a:r>
            <a:endParaRPr lang="en-GB" sz="1600" dirty="0"/>
          </a:p>
        </p:txBody>
      </p:sp>
      <p:cxnSp>
        <p:nvCxnSpPr>
          <p:cNvPr id="9" name="Straight Connector 8"/>
          <p:cNvCxnSpPr/>
          <p:nvPr/>
        </p:nvCxnSpPr>
        <p:spPr>
          <a:xfrm>
            <a:off x="4111491" y="1678122"/>
            <a:ext cx="0" cy="450995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7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08" y="526041"/>
            <a:ext cx="8339122" cy="875732"/>
          </a:xfrm>
        </p:spPr>
        <p:txBody>
          <a:bodyPr/>
          <a:lstStyle/>
          <a:p>
            <a:r>
              <a:rPr lang="en-GB" dirty="0"/>
              <a:t>Housing based solutions…</a:t>
            </a:r>
            <a:endParaRPr lang="en-US" dirty="0"/>
          </a:p>
        </p:txBody>
      </p:sp>
      <p:sp>
        <p:nvSpPr>
          <p:cNvPr id="3" name="Content Placeholder 2"/>
          <p:cNvSpPr>
            <a:spLocks noGrp="1"/>
          </p:cNvSpPr>
          <p:nvPr>
            <p:ph idx="1"/>
          </p:nvPr>
        </p:nvSpPr>
        <p:spPr>
          <a:xfrm>
            <a:off x="432608" y="1030620"/>
            <a:ext cx="8200570" cy="5509517"/>
          </a:xfrm>
        </p:spPr>
        <p:txBody>
          <a:bodyPr>
            <a:normAutofit fontScale="47500" lnSpcReduction="20000"/>
          </a:bodyPr>
          <a:lstStyle/>
          <a:p>
            <a:pPr>
              <a:lnSpc>
                <a:spcPct val="120000"/>
              </a:lnSpc>
              <a:spcBef>
                <a:spcPts val="1500"/>
              </a:spcBef>
            </a:pPr>
            <a:r>
              <a:rPr lang="en-GB" sz="3400" b="1" dirty="0"/>
              <a:t>Housing </a:t>
            </a:r>
            <a:r>
              <a:rPr lang="en-GB" sz="3400" b="1" u="sng" dirty="0" smtClean="0"/>
              <a:t>Solutions</a:t>
            </a:r>
            <a:r>
              <a:rPr lang="en-GB" sz="3400" b="1" dirty="0" smtClean="0"/>
              <a:t> </a:t>
            </a:r>
            <a:r>
              <a:rPr lang="en-GB" sz="3400" dirty="0" smtClean="0"/>
              <a:t>= is an approach derived from the AfC programme and provides an overall framework for the provision of effective housing outcomes. It emphasises and supports:</a:t>
            </a:r>
          </a:p>
          <a:p>
            <a:pPr lvl="1">
              <a:lnSpc>
                <a:spcPct val="120000"/>
              </a:lnSpc>
              <a:spcBef>
                <a:spcPts val="600"/>
              </a:spcBef>
              <a:buFont typeface="Wingdings" panose="05000000000000000000" pitchFamily="2" charset="2"/>
              <a:buChar char="Ø"/>
            </a:pPr>
            <a:r>
              <a:rPr lang="en-GB" sz="3400" spc="-100" dirty="0" smtClean="0">
                <a:solidFill>
                  <a:schemeClr val="accent2">
                    <a:lumMod val="50000"/>
                  </a:schemeClr>
                </a:solidFill>
              </a:rPr>
              <a:t>the </a:t>
            </a:r>
            <a:r>
              <a:rPr lang="en-GB" sz="3400" spc="-100" dirty="0">
                <a:solidFill>
                  <a:schemeClr val="accent2">
                    <a:lumMod val="50000"/>
                  </a:schemeClr>
                </a:solidFill>
              </a:rPr>
              <a:t>importance </a:t>
            </a:r>
            <a:r>
              <a:rPr lang="en-GB" sz="3400" spc="-100" dirty="0" smtClean="0">
                <a:solidFill>
                  <a:schemeClr val="accent2">
                    <a:lumMod val="50000"/>
                  </a:schemeClr>
                </a:solidFill>
              </a:rPr>
              <a:t>of front-line staff  ‘acting early’ and having good </a:t>
            </a:r>
            <a:r>
              <a:rPr lang="en-GB" sz="3400" spc="-100" dirty="0">
                <a:solidFill>
                  <a:schemeClr val="accent2">
                    <a:lumMod val="50000"/>
                  </a:schemeClr>
                </a:solidFill>
              </a:rPr>
              <a:t>‘housing conversations</a:t>
            </a:r>
            <a:r>
              <a:rPr lang="en-GB" sz="3400" spc="-100" dirty="0" smtClean="0">
                <a:solidFill>
                  <a:schemeClr val="accent2">
                    <a:lumMod val="50000"/>
                  </a:schemeClr>
                </a:solidFill>
              </a:rPr>
              <a:t>’ </a:t>
            </a:r>
            <a:r>
              <a:rPr lang="en-GB" sz="3400" spc="-100" dirty="0">
                <a:solidFill>
                  <a:schemeClr val="accent2">
                    <a:lumMod val="50000"/>
                  </a:schemeClr>
                </a:solidFill>
              </a:rPr>
              <a:t>when someone's circumstances </a:t>
            </a:r>
            <a:r>
              <a:rPr lang="en-GB" sz="3400" spc="-100" dirty="0" smtClean="0">
                <a:solidFill>
                  <a:schemeClr val="accent2">
                    <a:lumMod val="50000"/>
                  </a:schemeClr>
                </a:solidFill>
              </a:rPr>
              <a:t>change, encouraging consideration of </a:t>
            </a:r>
            <a:r>
              <a:rPr lang="en-GB" sz="3400" b="1" spc="-100" dirty="0" smtClean="0">
                <a:solidFill>
                  <a:schemeClr val="accent2">
                    <a:lumMod val="50000"/>
                  </a:schemeClr>
                </a:solidFill>
              </a:rPr>
              <a:t>rehousing as first stage</a:t>
            </a:r>
            <a:r>
              <a:rPr lang="mr-IN" sz="3400" spc="-100" dirty="0" smtClean="0">
                <a:solidFill>
                  <a:schemeClr val="accent2">
                    <a:lumMod val="50000"/>
                  </a:schemeClr>
                </a:solidFill>
              </a:rPr>
              <a:t>…</a:t>
            </a:r>
            <a:r>
              <a:rPr lang="en-GB" sz="3400" spc="-100" dirty="0" smtClean="0">
                <a:solidFill>
                  <a:schemeClr val="accent2">
                    <a:lumMod val="50000"/>
                  </a:schemeClr>
                </a:solidFill>
              </a:rPr>
              <a:t>  </a:t>
            </a:r>
            <a:r>
              <a:rPr lang="en-GB" sz="3400" i="1" spc="-100" dirty="0" smtClean="0">
                <a:solidFill>
                  <a:schemeClr val="tx1"/>
                </a:solidFill>
              </a:rPr>
              <a:t>(Falkirk leaflet)</a:t>
            </a:r>
            <a:endParaRPr lang="en-GB" sz="3400" i="1" spc="-100" dirty="0">
              <a:solidFill>
                <a:schemeClr val="tx1"/>
              </a:solidFill>
            </a:endParaRPr>
          </a:p>
          <a:p>
            <a:pPr lvl="1">
              <a:lnSpc>
                <a:spcPct val="120000"/>
              </a:lnSpc>
              <a:spcBef>
                <a:spcPts val="600"/>
              </a:spcBef>
              <a:buFont typeface="Wingdings" panose="05000000000000000000" pitchFamily="2" charset="2"/>
              <a:buChar char="Ø"/>
            </a:pPr>
            <a:r>
              <a:rPr lang="en-GB" sz="3400" spc="-100" dirty="0" smtClean="0">
                <a:solidFill>
                  <a:schemeClr val="accent2">
                    <a:lumMod val="50000"/>
                  </a:schemeClr>
                </a:solidFill>
              </a:rPr>
              <a:t>Encourages an Asset based solutions approach, with the person having full ownership  and control…</a:t>
            </a:r>
          </a:p>
          <a:p>
            <a:pPr lvl="1">
              <a:lnSpc>
                <a:spcPct val="120000"/>
              </a:lnSpc>
              <a:spcBef>
                <a:spcPts val="600"/>
              </a:spcBef>
              <a:buFont typeface="Wingdings" panose="05000000000000000000" pitchFamily="2" charset="2"/>
              <a:buChar char="Ø"/>
            </a:pPr>
            <a:r>
              <a:rPr lang="en-GB" sz="3400" spc="-100" dirty="0" smtClean="0">
                <a:solidFill>
                  <a:schemeClr val="accent2">
                    <a:lumMod val="50000"/>
                  </a:schemeClr>
                </a:solidFill>
              </a:rPr>
              <a:t>Recognises ‘</a:t>
            </a:r>
            <a:r>
              <a:rPr lang="en-GB" sz="3400" spc="-100" smtClean="0">
                <a:solidFill>
                  <a:schemeClr val="accent2">
                    <a:lumMod val="50000"/>
                  </a:schemeClr>
                </a:solidFill>
              </a:rPr>
              <a:t>triggers’, ……..and  </a:t>
            </a:r>
            <a:r>
              <a:rPr lang="en-GB" sz="3400" spc="-100" dirty="0" smtClean="0">
                <a:solidFill>
                  <a:schemeClr val="accent2">
                    <a:lumMod val="50000"/>
                  </a:schemeClr>
                </a:solidFill>
              </a:rPr>
              <a:t>supports Anticipatory care planning….</a:t>
            </a:r>
          </a:p>
          <a:p>
            <a:pPr lvl="1">
              <a:lnSpc>
                <a:spcPct val="120000"/>
              </a:lnSpc>
              <a:spcBef>
                <a:spcPts val="600"/>
              </a:spcBef>
              <a:buFont typeface="Wingdings" panose="05000000000000000000" pitchFamily="2" charset="2"/>
              <a:buChar char="Ø"/>
            </a:pPr>
            <a:r>
              <a:rPr lang="en-GB" sz="3400" spc="-100" dirty="0" smtClean="0">
                <a:solidFill>
                  <a:schemeClr val="accent2">
                    <a:lumMod val="50000"/>
                  </a:schemeClr>
                </a:solidFill>
              </a:rPr>
              <a:t>Supports Prevention, and avoidance of  ‘crisis’ …. and Appropriate risk taking…..</a:t>
            </a:r>
          </a:p>
          <a:p>
            <a:pPr lvl="1">
              <a:lnSpc>
                <a:spcPct val="120000"/>
              </a:lnSpc>
              <a:spcBef>
                <a:spcPts val="600"/>
              </a:spcBef>
              <a:buFont typeface="Wingdings" panose="05000000000000000000" pitchFamily="2" charset="2"/>
              <a:buChar char="Ø"/>
            </a:pPr>
            <a:r>
              <a:rPr lang="en-GB" sz="3400" spc="-100" dirty="0" smtClean="0">
                <a:solidFill>
                  <a:schemeClr val="accent2">
                    <a:lumMod val="50000"/>
                  </a:schemeClr>
                </a:solidFill>
              </a:rPr>
              <a:t>Can be supported by local and national Housing Options services</a:t>
            </a:r>
            <a:endParaRPr lang="en-GB" sz="3400" dirty="0" smtClean="0">
              <a:solidFill>
                <a:schemeClr val="accent2">
                  <a:lumMod val="50000"/>
                </a:schemeClr>
              </a:solidFill>
            </a:endParaRPr>
          </a:p>
          <a:p>
            <a:pPr>
              <a:lnSpc>
                <a:spcPct val="120000"/>
              </a:lnSpc>
              <a:spcBef>
                <a:spcPts val="1500"/>
              </a:spcBef>
            </a:pPr>
            <a:r>
              <a:rPr lang="en-GB" sz="3400" b="1" dirty="0" smtClean="0"/>
              <a:t>Technology </a:t>
            </a:r>
            <a:r>
              <a:rPr lang="en-GB" sz="3400" dirty="0"/>
              <a:t>– t</a:t>
            </a:r>
            <a:r>
              <a:rPr lang="en-GB" sz="3400" dirty="0" smtClean="0"/>
              <a:t>elecare </a:t>
            </a:r>
            <a:r>
              <a:rPr lang="en-GB" sz="3400" dirty="0"/>
              <a:t>is an example of technology that can help </a:t>
            </a:r>
            <a:r>
              <a:rPr lang="en-GB" sz="3400" dirty="0" smtClean="0"/>
              <a:t>people </a:t>
            </a:r>
            <a:r>
              <a:rPr lang="en-GB" sz="3400" dirty="0"/>
              <a:t>remain in their own home</a:t>
            </a:r>
            <a:r>
              <a:rPr lang="en-GB" sz="3400" dirty="0" smtClean="0"/>
              <a:t>…</a:t>
            </a:r>
          </a:p>
          <a:p>
            <a:pPr>
              <a:lnSpc>
                <a:spcPct val="120000"/>
              </a:lnSpc>
              <a:spcBef>
                <a:spcPts val="1500"/>
              </a:spcBef>
            </a:pPr>
            <a:r>
              <a:rPr lang="en-GB" sz="3400" b="1" dirty="0" smtClean="0"/>
              <a:t>Equipment</a:t>
            </a:r>
            <a:r>
              <a:rPr lang="en-GB" sz="3400" dirty="0"/>
              <a:t> </a:t>
            </a:r>
            <a:r>
              <a:rPr lang="mr-IN" sz="3400" dirty="0" smtClean="0"/>
              <a:t>–</a:t>
            </a:r>
            <a:r>
              <a:rPr lang="en-GB" sz="3400" dirty="0" smtClean="0"/>
              <a:t> a </a:t>
            </a:r>
            <a:r>
              <a:rPr lang="en-GB" sz="3400" dirty="0"/>
              <a:t>wide range of cost effective/simple equipment </a:t>
            </a:r>
            <a:r>
              <a:rPr lang="en-GB" sz="3400" dirty="0" smtClean="0"/>
              <a:t>solutions </a:t>
            </a:r>
            <a:r>
              <a:rPr lang="en-GB" sz="3400" dirty="0"/>
              <a:t>can support people in their own homes…</a:t>
            </a:r>
          </a:p>
          <a:p>
            <a:pPr>
              <a:lnSpc>
                <a:spcPct val="120000"/>
              </a:lnSpc>
              <a:spcBef>
                <a:spcPts val="1500"/>
              </a:spcBef>
            </a:pPr>
            <a:r>
              <a:rPr lang="en-GB" sz="3400" b="1" dirty="0"/>
              <a:t>Adaptations – </a:t>
            </a:r>
            <a:r>
              <a:rPr lang="en-GB" sz="3400" dirty="0"/>
              <a:t>‘any alteration or addition to the structure, access, </a:t>
            </a:r>
            <a:r>
              <a:rPr lang="en-GB" sz="3400" dirty="0" smtClean="0"/>
              <a:t>layout </a:t>
            </a:r>
            <a:r>
              <a:rPr lang="en-GB" sz="3400" dirty="0"/>
              <a:t>or fixtures of accommodation and any equipment or fittings </a:t>
            </a:r>
            <a:r>
              <a:rPr lang="en-GB" sz="3400" dirty="0" smtClean="0"/>
              <a:t>installed </a:t>
            </a:r>
            <a:r>
              <a:rPr lang="en-GB" sz="3400" dirty="0"/>
              <a:t>or provided for use in accommodation, for the purpose  </a:t>
            </a:r>
            <a:r>
              <a:rPr lang="en-GB" sz="3400" dirty="0" smtClean="0"/>
              <a:t/>
            </a:r>
            <a:br>
              <a:rPr lang="en-GB" sz="3400" dirty="0" smtClean="0"/>
            </a:br>
            <a:r>
              <a:rPr lang="en-GB" sz="3400" dirty="0" smtClean="0"/>
              <a:t>of </a:t>
            </a:r>
            <a:r>
              <a:rPr lang="en-GB" sz="3400" dirty="0"/>
              <a:t>allowing  a person to occupy or to continue to occupy, the accommodation as their sole or main residence</a:t>
            </a:r>
            <a:r>
              <a:rPr lang="en-GB" sz="3400"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extBox 4"/>
          <p:cNvSpPr txBox="1"/>
          <p:nvPr/>
        </p:nvSpPr>
        <p:spPr>
          <a:xfrm>
            <a:off x="514698" y="230434"/>
            <a:ext cx="4168759" cy="400110"/>
          </a:xfrm>
          <a:prstGeom prst="rect">
            <a:avLst/>
          </a:prstGeom>
          <a:noFill/>
        </p:spPr>
        <p:txBody>
          <a:bodyPr wrap="square" rtlCol="0">
            <a:spAutoFit/>
          </a:bodyPr>
          <a:lstStyle/>
          <a:p>
            <a:r>
              <a:rPr lang="en-US" sz="2000" b="1" dirty="0" smtClean="0">
                <a:solidFill>
                  <a:srgbClr val="6AB933"/>
                </a:solidFill>
                <a:latin typeface="Calibri"/>
                <a:cs typeface="Calibri"/>
              </a:rPr>
              <a:t>Module 1  |  Housing Solutions </a:t>
            </a:r>
            <a:endParaRPr lang="en-US" sz="2000" b="1" dirty="0">
              <a:solidFill>
                <a:srgbClr val="6AB933"/>
              </a:solidFill>
              <a:latin typeface="Calibri"/>
              <a:cs typeface="Calibri"/>
            </a:endParaRPr>
          </a:p>
        </p:txBody>
      </p:sp>
    </p:spTree>
    <p:extLst>
      <p:ext uri="{BB962C8B-B14F-4D97-AF65-F5344CB8AC3E}">
        <p14:creationId xmlns:p14="http://schemas.microsoft.com/office/powerpoint/2010/main" val="3558899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98" y="851971"/>
            <a:ext cx="6447501" cy="745475"/>
          </a:xfrm>
        </p:spPr>
        <p:txBody>
          <a:bodyPr>
            <a:normAutofit/>
          </a:bodyPr>
          <a:lstStyle/>
          <a:p>
            <a:r>
              <a:rPr lang="en-GB" sz="2800" b="1" dirty="0">
                <a:solidFill>
                  <a:schemeClr val="accent2">
                    <a:lumMod val="75000"/>
                  </a:schemeClr>
                </a:solidFill>
                <a:latin typeface="Calibri" panose="020F0502020204030204" pitchFamily="34" charset="0"/>
              </a:rPr>
              <a:t>Housing Solutions, in action…</a:t>
            </a:r>
            <a:endParaRPr lang="en-US" sz="2800" b="1" dirty="0">
              <a:solidFill>
                <a:schemeClr val="accent2">
                  <a:lumMod val="75000"/>
                </a:schemeClr>
              </a:solidFill>
              <a:latin typeface="Calibri" panose="020F0502020204030204" pitchFamily="34" charset="0"/>
            </a:endParaRPr>
          </a:p>
        </p:txBody>
      </p:sp>
      <p:sp>
        <p:nvSpPr>
          <p:cNvPr id="3" name="Content Placeholder 2"/>
          <p:cNvSpPr>
            <a:spLocks noGrp="1"/>
          </p:cNvSpPr>
          <p:nvPr>
            <p:ph sz="half" idx="1"/>
          </p:nvPr>
        </p:nvSpPr>
        <p:spPr>
          <a:xfrm>
            <a:off x="508001" y="1597446"/>
            <a:ext cx="4559758" cy="4443915"/>
          </a:xfrm>
        </p:spPr>
        <p:txBody>
          <a:bodyPr>
            <a:normAutofit/>
          </a:bodyPr>
          <a:lstStyle/>
          <a:p>
            <a:pPr marL="0" indent="0">
              <a:buNone/>
            </a:pPr>
            <a:r>
              <a:rPr lang="en-US" sz="2200" dirty="0" err="1" smtClean="0">
                <a:effectLst>
                  <a:outerShdw blurRad="38100" dist="38100" dir="2700000" algn="tl">
                    <a:srgbClr val="000000">
                      <a:alpha val="43137"/>
                    </a:srgbClr>
                  </a:outerShdw>
                </a:effectLst>
              </a:rPr>
              <a:t>Mr</a:t>
            </a:r>
            <a:r>
              <a:rPr lang="en-US" sz="2200" dirty="0" smtClean="0">
                <a:effectLst>
                  <a:outerShdw blurRad="38100" dist="38100" dir="2700000" algn="tl">
                    <a:srgbClr val="000000">
                      <a:alpha val="43137"/>
                    </a:srgbClr>
                  </a:outerShdw>
                </a:effectLst>
              </a:rPr>
              <a:t> F’s story….</a:t>
            </a:r>
            <a:endParaRPr lang="en-US" sz="2200" dirty="0">
              <a:effectLst>
                <a:outerShdw blurRad="38100" dist="38100" dir="2700000" algn="tl">
                  <a:srgbClr val="000000">
                    <a:alpha val="43137"/>
                  </a:srgbClr>
                </a:outerShdw>
              </a:effectLst>
            </a:endParaRPr>
          </a:p>
          <a:p>
            <a:r>
              <a:rPr lang="en-US" sz="2200" b="1" dirty="0" smtClean="0">
                <a:solidFill>
                  <a:schemeClr val="accent2">
                    <a:lumMod val="75000"/>
                  </a:schemeClr>
                </a:solidFill>
              </a:rPr>
              <a:t>SCW had a ‘Housing Solutions’ conversation with </a:t>
            </a:r>
            <a:r>
              <a:rPr lang="en-US" sz="2200" b="1" dirty="0" err="1" smtClean="0">
                <a:solidFill>
                  <a:schemeClr val="accent2">
                    <a:lumMod val="75000"/>
                  </a:schemeClr>
                </a:solidFill>
              </a:rPr>
              <a:t>Mr</a:t>
            </a:r>
            <a:r>
              <a:rPr lang="en-US" sz="2200" b="1" dirty="0" smtClean="0">
                <a:solidFill>
                  <a:schemeClr val="accent2">
                    <a:lumMod val="75000"/>
                  </a:schemeClr>
                </a:solidFill>
              </a:rPr>
              <a:t> F, following a bathing assessment;</a:t>
            </a:r>
          </a:p>
          <a:p>
            <a:r>
              <a:rPr lang="en-US" sz="2200" b="1" dirty="0" err="1" smtClean="0">
                <a:solidFill>
                  <a:schemeClr val="accent2">
                    <a:lumMod val="75000"/>
                  </a:schemeClr>
                </a:solidFill>
              </a:rPr>
              <a:t>Mr</a:t>
            </a:r>
            <a:r>
              <a:rPr lang="en-US" sz="2200" b="1" dirty="0" smtClean="0">
                <a:solidFill>
                  <a:schemeClr val="accent2">
                    <a:lumMod val="75000"/>
                  </a:schemeClr>
                </a:solidFill>
              </a:rPr>
              <a:t> F agreed to consider rehousing &amp; discuss with son;</a:t>
            </a:r>
          </a:p>
          <a:p>
            <a:r>
              <a:rPr lang="en-US" sz="2200" b="1" dirty="0" err="1" smtClean="0">
                <a:solidFill>
                  <a:schemeClr val="accent2">
                    <a:lumMod val="75000"/>
                  </a:schemeClr>
                </a:solidFill>
              </a:rPr>
              <a:t>Mr</a:t>
            </a:r>
            <a:r>
              <a:rPr lang="en-US" sz="2200" b="1" dirty="0" smtClean="0">
                <a:solidFill>
                  <a:schemeClr val="accent2">
                    <a:lumMod val="75000"/>
                  </a:schemeClr>
                </a:solidFill>
              </a:rPr>
              <a:t> F rehoused in smaller property and now able to go out and enjoy social activities.</a:t>
            </a:r>
            <a:endParaRPr lang="en-US" dirty="0"/>
          </a:p>
        </p:txBody>
      </p:sp>
      <p:sp>
        <p:nvSpPr>
          <p:cNvPr id="7" name="Content Placeholder 6"/>
          <p:cNvSpPr>
            <a:spLocks noGrp="1"/>
          </p:cNvSpPr>
          <p:nvPr>
            <p:ph sz="half" idx="2"/>
          </p:nvPr>
        </p:nvSpPr>
        <p:spPr>
          <a:xfrm>
            <a:off x="5547125" y="2045495"/>
            <a:ext cx="3138026" cy="3880773"/>
          </a:xfrm>
        </p:spPr>
        <p:txBody>
          <a:bodyPr/>
          <a:lstStyle/>
          <a:p>
            <a:r>
              <a:rPr lang="en-GB" dirty="0"/>
              <a:t>Insert photo?</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extBox 4"/>
          <p:cNvSpPr txBox="1"/>
          <p:nvPr/>
        </p:nvSpPr>
        <p:spPr>
          <a:xfrm>
            <a:off x="514698" y="230434"/>
            <a:ext cx="4186773" cy="400110"/>
          </a:xfrm>
          <a:prstGeom prst="rect">
            <a:avLst/>
          </a:prstGeom>
          <a:noFill/>
        </p:spPr>
        <p:txBody>
          <a:bodyPr wrap="square" rtlCol="0">
            <a:spAutoFit/>
          </a:bodyPr>
          <a:lstStyle/>
          <a:p>
            <a:r>
              <a:rPr lang="en-US" sz="2000" b="1" dirty="0">
                <a:solidFill>
                  <a:srgbClr val="6AB933"/>
                </a:solidFill>
                <a:latin typeface="Calibri"/>
                <a:cs typeface="Calibri"/>
              </a:rPr>
              <a:t>Housing Solutions </a:t>
            </a:r>
          </a:p>
        </p:txBody>
      </p:sp>
      <p:pic>
        <p:nvPicPr>
          <p:cNvPr id="8" name="Picture 7">
            <a:extLst>
              <a:ext uri="{FF2B5EF4-FFF2-40B4-BE49-F238E27FC236}">
                <a16:creationId xmlns="" xmlns:a16="http://schemas.microsoft.com/office/drawing/2014/main" id="{0E76E6F2-BA64-4DE4-BCEE-DA96FD53C890}"/>
              </a:ext>
            </a:extLst>
          </p:cNvPr>
          <p:cNvPicPr>
            <a:picLocks noChangeAspect="1"/>
          </p:cNvPicPr>
          <p:nvPr/>
        </p:nvPicPr>
        <p:blipFill>
          <a:blip r:embed="rId3"/>
          <a:stretch>
            <a:fillRect/>
          </a:stretch>
        </p:blipFill>
        <p:spPr>
          <a:xfrm>
            <a:off x="5002691" y="2045496"/>
            <a:ext cx="3818300" cy="2482962"/>
          </a:xfrm>
          <a:prstGeom prst="rect">
            <a:avLst/>
          </a:prstGeom>
          <a:effectLst>
            <a:softEdge rad="0"/>
          </a:effectLst>
        </p:spPr>
      </p:pic>
    </p:spTree>
    <p:extLst>
      <p:ext uri="{BB962C8B-B14F-4D97-AF65-F5344CB8AC3E}">
        <p14:creationId xmlns:p14="http://schemas.microsoft.com/office/powerpoint/2010/main" val="287265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 Exercise 1 – ‘Acting early’</a:t>
            </a:r>
            <a:endParaRPr lang="en-GB" dirty="0"/>
          </a:p>
        </p:txBody>
      </p:sp>
      <p:sp>
        <p:nvSpPr>
          <p:cNvPr id="3" name="Content Placeholder 2"/>
          <p:cNvSpPr>
            <a:spLocks noGrp="1"/>
          </p:cNvSpPr>
          <p:nvPr>
            <p:ph idx="1"/>
          </p:nvPr>
        </p:nvSpPr>
        <p:spPr>
          <a:xfrm>
            <a:off x="508001" y="1630496"/>
            <a:ext cx="8118206" cy="4410867"/>
          </a:xfrm>
        </p:spPr>
        <p:txBody>
          <a:bodyPr/>
          <a:lstStyle/>
          <a:p>
            <a:pPr marL="0" indent="0">
              <a:buNone/>
            </a:pPr>
            <a:r>
              <a:rPr lang="en-GB" b="1" dirty="0" smtClean="0"/>
              <a:t>Read the case studies and discuss the following in your Groups:</a:t>
            </a:r>
          </a:p>
          <a:p>
            <a:pPr marL="0" indent="0">
              <a:buNone/>
            </a:pPr>
            <a:endParaRPr lang="en-GB" dirty="0"/>
          </a:p>
          <a:p>
            <a:r>
              <a:rPr lang="en-GB" sz="2800" b="1" dirty="0" smtClean="0"/>
              <a:t>What should have been the </a:t>
            </a:r>
            <a:r>
              <a:rPr lang="en-GB" sz="2800" b="1" u="sng" dirty="0" smtClean="0"/>
              <a:t>‘triggers’ </a:t>
            </a:r>
            <a:r>
              <a:rPr lang="en-GB" sz="2800" b="1" dirty="0" smtClean="0"/>
              <a:t>to intervene much earlier, and have a ‘housing conversation’?</a:t>
            </a:r>
          </a:p>
          <a:p>
            <a:endParaRPr lang="en-GB" sz="2800" b="1" dirty="0"/>
          </a:p>
          <a:p>
            <a:r>
              <a:rPr lang="en-GB" sz="2800" b="1" dirty="0" smtClean="0"/>
              <a:t>‘who’, should have done, ‘what’, and ‘when’?</a:t>
            </a:r>
            <a:endParaRPr lang="en-GB" sz="2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85732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31" y="624031"/>
            <a:ext cx="8339122" cy="653926"/>
          </a:xfrm>
        </p:spPr>
        <p:txBody>
          <a:bodyPr/>
          <a:lstStyle/>
          <a:p>
            <a:r>
              <a:rPr lang="en-GB" dirty="0" smtClean="0"/>
              <a:t>Case Studies – people’s stories…</a:t>
            </a:r>
            <a:endParaRPr lang="en-GB" dirty="0"/>
          </a:p>
        </p:txBody>
      </p:sp>
      <p:sp>
        <p:nvSpPr>
          <p:cNvPr id="3" name="Content Placeholder 2"/>
          <p:cNvSpPr>
            <a:spLocks noGrp="1"/>
          </p:cNvSpPr>
          <p:nvPr>
            <p:ph idx="1"/>
          </p:nvPr>
        </p:nvSpPr>
        <p:spPr>
          <a:xfrm>
            <a:off x="486256" y="1136021"/>
            <a:ext cx="8030071" cy="5270467"/>
          </a:xfrm>
        </p:spPr>
        <p:txBody>
          <a:bodyPr/>
          <a:lstStyle/>
          <a:p>
            <a:r>
              <a:rPr lang="en-GB" dirty="0" smtClean="0"/>
              <a:t>Mr D</a:t>
            </a:r>
          </a:p>
          <a:p>
            <a:pPr>
              <a:buFontTx/>
              <a:buChar char="-"/>
            </a:pPr>
            <a:r>
              <a:rPr lang="en-GB" dirty="0" smtClean="0"/>
              <a:t>Home owner, age 76, lived in his family home for 41years</a:t>
            </a:r>
          </a:p>
          <a:p>
            <a:pPr>
              <a:buFontTx/>
              <a:buChar char="-"/>
            </a:pPr>
            <a:r>
              <a:rPr lang="en-GB" dirty="0" smtClean="0"/>
              <a:t>House over 2 floors with bathroom/bedroom upstairs</a:t>
            </a:r>
          </a:p>
          <a:p>
            <a:pPr>
              <a:buFontTx/>
              <a:buChar char="-"/>
            </a:pPr>
            <a:r>
              <a:rPr lang="en-GB" dirty="0" smtClean="0"/>
              <a:t>He has diabetes, a previous below knee amputation in 2014, &amp; diagnosed with dementia in 2015</a:t>
            </a:r>
          </a:p>
          <a:p>
            <a:pPr>
              <a:buFontTx/>
              <a:buChar char="-"/>
            </a:pPr>
            <a:r>
              <a:rPr lang="en-GB" dirty="0" smtClean="0"/>
              <a:t>Latest hospital admission resulted in a second below knee amputation</a:t>
            </a:r>
          </a:p>
          <a:p>
            <a:pPr>
              <a:buFontTx/>
              <a:buChar char="-"/>
            </a:pPr>
            <a:r>
              <a:rPr lang="en-GB" dirty="0" smtClean="0"/>
              <a:t>Previously had SW OT and housing involved following first amputation when identified that house not suitable for adaptation – needs ground floor facilities and wheelchair accessible</a:t>
            </a:r>
          </a:p>
          <a:p>
            <a:pPr>
              <a:buFontTx/>
              <a:buChar char="-"/>
            </a:pPr>
            <a:r>
              <a:rPr lang="en-GB" dirty="0" smtClean="0"/>
              <a:t>Declined previous property offers, referred to housing and then again declined offer (after accepting) when he was in hospital the second time;</a:t>
            </a:r>
          </a:p>
          <a:p>
            <a:pPr>
              <a:buFontTx/>
              <a:buChar char="-"/>
            </a:pPr>
            <a:r>
              <a:rPr lang="en-GB" dirty="0" smtClean="0"/>
              <a:t>Refused to move, and against advice, privately fitted his own stairlift. SW reviewed their position and agreed to fit ramps, shower adaptation. </a:t>
            </a:r>
          </a:p>
          <a:p>
            <a:pPr>
              <a:buFontTx/>
              <a:buChar char="-"/>
            </a:pPr>
            <a:r>
              <a:rPr lang="en-GB" dirty="0" smtClean="0"/>
              <a:t>Mr D was admitted to hospital 1/9/15, he was ready for discharge 16/12/15…..but was actually discharged in June 2016 (191 days delayed)</a:t>
            </a:r>
          </a:p>
          <a:p>
            <a:pPr>
              <a:buFontTx/>
              <a:buChar char="-"/>
            </a:pP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127755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2155</TotalTime>
  <Words>1380</Words>
  <Application>Microsoft Office PowerPoint</Application>
  <PresentationFormat>On-screen Show (4:3)</PresentationFormat>
  <Paragraphs>154</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3</vt:lpstr>
      <vt:lpstr>Facet</vt:lpstr>
      <vt:lpstr>Housing Solutions</vt:lpstr>
      <vt:lpstr>Module Objectives</vt:lpstr>
      <vt:lpstr>Adapting for Change programme: Key Themes</vt:lpstr>
      <vt:lpstr>Adapting for Change 5 demonstration sites</vt:lpstr>
      <vt:lpstr>AfC – 5 demonstration sites…</vt:lpstr>
      <vt:lpstr>Housing based solutions…</vt:lpstr>
      <vt:lpstr>Housing Solutions, in action…</vt:lpstr>
      <vt:lpstr>Case studies Exercise 1 – ‘Acting early’</vt:lpstr>
      <vt:lpstr>Case Studies – people’s stories…</vt:lpstr>
      <vt:lpstr>Case studies – peoples stories</vt:lpstr>
      <vt:lpstr>Case studies – peoples stories</vt:lpstr>
      <vt:lpstr>Case studies – peoples stories</vt:lpstr>
      <vt:lpstr>Case studies Exercise 2– ‘the right housing conversations’</vt:lpstr>
      <vt:lpstr>Case studies Exercise 3 -  ‘Roles and Responsibilities’</vt:lpstr>
      <vt:lpstr>Roles and responsibilities…. supporting personal outcomes</vt:lpstr>
      <vt:lpstr>Module Summary</vt:lpstr>
    </vt:vector>
  </TitlesOfParts>
  <Company>GCC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For Change</dc:title>
  <dc:creator>Docherty, Alison (Social Work)</dc:creator>
  <cp:lastModifiedBy>Sophie Ewing</cp:lastModifiedBy>
  <cp:revision>70</cp:revision>
  <dcterms:created xsi:type="dcterms:W3CDTF">2016-09-28T11:24:31Z</dcterms:created>
  <dcterms:modified xsi:type="dcterms:W3CDTF">2019-03-22T16:55:26Z</dcterms:modified>
</cp:coreProperties>
</file>