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2"/>
    <p:sldMasterId id="2147483672" r:id="rId3"/>
  </p:sldMasterIdLst>
  <p:notesMasterIdLst>
    <p:notesMasterId r:id="rId16"/>
  </p:notesMasterIdLst>
  <p:handoutMasterIdLst>
    <p:handoutMasterId r:id="rId17"/>
  </p:handoutMasterIdLst>
  <p:sldIdLst>
    <p:sldId id="291" r:id="rId4"/>
    <p:sldId id="282" r:id="rId5"/>
    <p:sldId id="292" r:id="rId6"/>
    <p:sldId id="279" r:id="rId7"/>
    <p:sldId id="283" r:id="rId8"/>
    <p:sldId id="290" r:id="rId9"/>
    <p:sldId id="286" r:id="rId10"/>
    <p:sldId id="287" r:id="rId11"/>
    <p:sldId id="288" r:id="rId12"/>
    <p:sldId id="289" r:id="rId13"/>
    <p:sldId id="285" r:id="rId14"/>
    <p:sldId id="29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83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2.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2AA225-EEE1-4634-9F78-D78AE808F1C3}" type="doc">
      <dgm:prSet loTypeId="urn:microsoft.com/office/officeart/2005/8/layout/target2" loCatId="relationship" qsTypeId="urn:microsoft.com/office/officeart/2005/8/quickstyle/simple1" qsCatId="simple" csTypeId="urn:microsoft.com/office/officeart/2005/8/colors/accent1_2" csCatId="accent1" phldr="1"/>
      <dgm:spPr/>
      <dgm:t>
        <a:bodyPr/>
        <a:lstStyle/>
        <a:p>
          <a:endParaRPr lang="en-GB"/>
        </a:p>
      </dgm:t>
    </dgm:pt>
    <dgm:pt modelId="{AE6F618B-36E9-4FFF-A3A8-869C51CAC985}">
      <dgm:prSet phldrT="[Text]" custT="1"/>
      <dgm:spPr/>
      <dgm:t>
        <a:bodyPr/>
        <a:lstStyle/>
        <a:p>
          <a:r>
            <a:rPr lang="en-GB" sz="3600" dirty="0" smtClean="0"/>
            <a:t>CCC (Co-ordinated Clinical Care)Training</a:t>
          </a:r>
          <a:endParaRPr lang="en-GB" sz="3600" dirty="0"/>
        </a:p>
      </dgm:t>
    </dgm:pt>
    <dgm:pt modelId="{DE161E87-0388-46A3-9FA3-0FA15AB18972}" type="parTrans" cxnId="{E32C28EB-A545-4CEC-853C-60276A66894C}">
      <dgm:prSet/>
      <dgm:spPr/>
      <dgm:t>
        <a:bodyPr/>
        <a:lstStyle/>
        <a:p>
          <a:endParaRPr lang="en-GB"/>
        </a:p>
      </dgm:t>
    </dgm:pt>
    <dgm:pt modelId="{72D54CD2-460E-4BD4-AD80-1B48AFBF456C}" type="sibTrans" cxnId="{E32C28EB-A545-4CEC-853C-60276A66894C}">
      <dgm:prSet/>
      <dgm:spPr/>
      <dgm:t>
        <a:bodyPr/>
        <a:lstStyle/>
        <a:p>
          <a:endParaRPr lang="en-GB"/>
        </a:p>
      </dgm:t>
    </dgm:pt>
    <dgm:pt modelId="{B753255F-0EFA-4F0E-85DC-9554A1ACC5C0}">
      <dgm:prSet phldrT="[Text]"/>
      <dgm:spPr/>
      <dgm:t>
        <a:bodyPr/>
        <a:lstStyle/>
        <a:p>
          <a:r>
            <a:rPr lang="en-GB" dirty="0" smtClean="0"/>
            <a:t>Concept introduced during training</a:t>
          </a:r>
          <a:endParaRPr lang="en-GB" dirty="0"/>
        </a:p>
      </dgm:t>
    </dgm:pt>
    <dgm:pt modelId="{968EFE03-C04A-4547-8DA3-CF4CC30FFF81}" type="parTrans" cxnId="{8289C87E-A680-485A-B6AD-B2A050A0E2C1}">
      <dgm:prSet/>
      <dgm:spPr/>
      <dgm:t>
        <a:bodyPr/>
        <a:lstStyle/>
        <a:p>
          <a:endParaRPr lang="en-GB"/>
        </a:p>
      </dgm:t>
    </dgm:pt>
    <dgm:pt modelId="{49F363C0-86B6-4E38-913A-8C888BD441F9}" type="sibTrans" cxnId="{8289C87E-A680-485A-B6AD-B2A050A0E2C1}">
      <dgm:prSet/>
      <dgm:spPr/>
      <dgm:t>
        <a:bodyPr/>
        <a:lstStyle/>
        <a:p>
          <a:endParaRPr lang="en-GB"/>
        </a:p>
      </dgm:t>
    </dgm:pt>
    <dgm:pt modelId="{58CBF9AC-4803-48D5-9425-64CC1CBAFDB2}">
      <dgm:prSet phldrT="[Text]"/>
      <dgm:spPr/>
      <dgm:t>
        <a:bodyPr/>
        <a:lstStyle/>
        <a:p>
          <a:r>
            <a:rPr lang="en-GB" dirty="0" smtClean="0"/>
            <a:t>Supported by templates</a:t>
          </a:r>
          <a:endParaRPr lang="en-GB" dirty="0"/>
        </a:p>
      </dgm:t>
    </dgm:pt>
    <dgm:pt modelId="{98C97B5C-C55A-4E8E-B4C9-D183B3138CAC}" type="parTrans" cxnId="{7D380DDF-776E-4673-8154-92D1FDF6500A}">
      <dgm:prSet/>
      <dgm:spPr/>
      <dgm:t>
        <a:bodyPr/>
        <a:lstStyle/>
        <a:p>
          <a:endParaRPr lang="en-GB"/>
        </a:p>
      </dgm:t>
    </dgm:pt>
    <dgm:pt modelId="{2A543A7E-9C67-48D4-A886-8C6835F381B8}" type="sibTrans" cxnId="{7D380DDF-776E-4673-8154-92D1FDF6500A}">
      <dgm:prSet/>
      <dgm:spPr/>
      <dgm:t>
        <a:bodyPr/>
        <a:lstStyle/>
        <a:p>
          <a:endParaRPr lang="en-GB"/>
        </a:p>
      </dgm:t>
    </dgm:pt>
    <dgm:pt modelId="{D7B52441-C27F-433D-91BF-7987CE8C089D}">
      <dgm:prSet phldrT="[Text]" custT="1"/>
      <dgm:spPr/>
      <dgm:t>
        <a:bodyPr/>
        <a:lstStyle/>
        <a:p>
          <a:r>
            <a:rPr lang="en-GB" sz="3200" dirty="0" smtClean="0"/>
            <a:t>Guidance Documents</a:t>
          </a:r>
          <a:endParaRPr lang="en-GB" sz="3200" dirty="0"/>
        </a:p>
      </dgm:t>
    </dgm:pt>
    <dgm:pt modelId="{2F9C4EE1-3045-45F5-8E57-7594997E0E72}" type="parTrans" cxnId="{F91A0676-CEC8-48D7-BCFB-12C2487D88DB}">
      <dgm:prSet/>
      <dgm:spPr/>
      <dgm:t>
        <a:bodyPr/>
        <a:lstStyle/>
        <a:p>
          <a:endParaRPr lang="en-GB"/>
        </a:p>
      </dgm:t>
    </dgm:pt>
    <dgm:pt modelId="{222FBCDA-C4D2-42DB-B19A-5A349171255D}" type="sibTrans" cxnId="{F91A0676-CEC8-48D7-BCFB-12C2487D88DB}">
      <dgm:prSet/>
      <dgm:spPr/>
      <dgm:t>
        <a:bodyPr/>
        <a:lstStyle/>
        <a:p>
          <a:endParaRPr lang="en-GB"/>
        </a:p>
      </dgm:t>
    </dgm:pt>
    <dgm:pt modelId="{0E43E6E7-782A-4AC8-8497-D9C34ED06534}">
      <dgm:prSet phldrT="[Text]"/>
      <dgm:spPr/>
      <dgm:t>
        <a:bodyPr/>
        <a:lstStyle/>
        <a:p>
          <a:r>
            <a:rPr lang="en-GB" dirty="0" smtClean="0"/>
            <a:t>Crisis presentations</a:t>
          </a:r>
          <a:endParaRPr lang="en-GB" dirty="0"/>
        </a:p>
      </dgm:t>
    </dgm:pt>
    <dgm:pt modelId="{A386BABF-A5C0-4E59-A284-750B40F1E0A9}" type="parTrans" cxnId="{C6FC63E8-7DCF-4FF1-98FA-5E9256351060}">
      <dgm:prSet/>
      <dgm:spPr/>
      <dgm:t>
        <a:bodyPr/>
        <a:lstStyle/>
        <a:p>
          <a:endParaRPr lang="en-GB"/>
        </a:p>
      </dgm:t>
    </dgm:pt>
    <dgm:pt modelId="{FD46CB48-0535-44BF-BAEE-A86F1671A503}" type="sibTrans" cxnId="{C6FC63E8-7DCF-4FF1-98FA-5E9256351060}">
      <dgm:prSet/>
      <dgm:spPr/>
      <dgm:t>
        <a:bodyPr/>
        <a:lstStyle/>
        <a:p>
          <a:endParaRPr lang="en-GB"/>
        </a:p>
      </dgm:t>
    </dgm:pt>
    <dgm:pt modelId="{3F3133CC-A2D4-4D40-B36D-59F60FBBE649}">
      <dgm:prSet phldrT="[Text]"/>
      <dgm:spPr/>
      <dgm:t>
        <a:bodyPr/>
        <a:lstStyle/>
        <a:p>
          <a:r>
            <a:rPr lang="en-GB" dirty="0" smtClean="0"/>
            <a:t>In-patient care</a:t>
          </a:r>
          <a:endParaRPr lang="en-GB" dirty="0"/>
        </a:p>
      </dgm:t>
    </dgm:pt>
    <dgm:pt modelId="{B51E9D35-18FE-44B4-A479-F1B4DDE3C7F2}" type="parTrans" cxnId="{19DE3F10-F97C-4035-8997-0BBCA3B7F6E8}">
      <dgm:prSet/>
      <dgm:spPr/>
      <dgm:t>
        <a:bodyPr/>
        <a:lstStyle/>
        <a:p>
          <a:endParaRPr lang="en-GB"/>
        </a:p>
      </dgm:t>
    </dgm:pt>
    <dgm:pt modelId="{66AEA6A1-6DDB-4E1B-BCF2-0B642D57A590}" type="sibTrans" cxnId="{19DE3F10-F97C-4035-8997-0BBCA3B7F6E8}">
      <dgm:prSet/>
      <dgm:spPr/>
      <dgm:t>
        <a:bodyPr/>
        <a:lstStyle/>
        <a:p>
          <a:endParaRPr lang="en-GB"/>
        </a:p>
      </dgm:t>
    </dgm:pt>
    <dgm:pt modelId="{653AA83E-059D-452B-A592-613718BB96BB}">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GB" sz="2800" dirty="0" smtClean="0"/>
            <a:t>Clinical Risk Reference Panel (CRRP)</a:t>
          </a:r>
          <a:endParaRPr lang="en-GB" sz="1900" dirty="0" smtClean="0"/>
        </a:p>
        <a:p>
          <a:pPr lvl="0" defTabSz="1600200">
            <a:lnSpc>
              <a:spcPct val="90000"/>
            </a:lnSpc>
            <a:spcBef>
              <a:spcPct val="0"/>
            </a:spcBef>
            <a:spcAft>
              <a:spcPct val="35000"/>
            </a:spcAft>
          </a:pPr>
          <a:endParaRPr lang="en-GB" sz="1900" dirty="0"/>
        </a:p>
      </dgm:t>
    </dgm:pt>
    <dgm:pt modelId="{7A34F23E-7580-4BB8-B819-FD540042C710}" type="parTrans" cxnId="{A08E348F-558C-4FD2-9B89-838A9628B2F9}">
      <dgm:prSet/>
      <dgm:spPr/>
      <dgm:t>
        <a:bodyPr/>
        <a:lstStyle/>
        <a:p>
          <a:endParaRPr lang="en-GB"/>
        </a:p>
      </dgm:t>
    </dgm:pt>
    <dgm:pt modelId="{EC67680F-6507-4CF5-BA0F-891499923FF7}" type="sibTrans" cxnId="{A08E348F-558C-4FD2-9B89-838A9628B2F9}">
      <dgm:prSet/>
      <dgm:spPr/>
      <dgm:t>
        <a:bodyPr/>
        <a:lstStyle/>
        <a:p>
          <a:endParaRPr lang="en-GB"/>
        </a:p>
      </dgm:t>
    </dgm:pt>
    <dgm:pt modelId="{47AF2C6F-526B-4BC0-8AF4-1CC54D7CCC45}">
      <dgm:prSet phldrT="[Text]"/>
      <dgm:spPr/>
      <dgm:t>
        <a:bodyPr/>
        <a:lstStyle/>
        <a:p>
          <a:r>
            <a:rPr lang="en-GB" dirty="0" smtClean="0"/>
            <a:t>Use principles in panel discussions and feedback</a:t>
          </a:r>
          <a:endParaRPr lang="en-GB" dirty="0"/>
        </a:p>
      </dgm:t>
    </dgm:pt>
    <dgm:pt modelId="{99E94911-CC55-4F13-93A2-CC5FA50DC52F}" type="parTrans" cxnId="{F1CA04E7-1C64-4640-A1D8-6F8270CA8854}">
      <dgm:prSet/>
      <dgm:spPr/>
      <dgm:t>
        <a:bodyPr/>
        <a:lstStyle/>
        <a:p>
          <a:endParaRPr lang="en-GB"/>
        </a:p>
      </dgm:t>
    </dgm:pt>
    <dgm:pt modelId="{1F083212-DBF1-45DF-986A-B2127087B36A}" type="sibTrans" cxnId="{F1CA04E7-1C64-4640-A1D8-6F8270CA8854}">
      <dgm:prSet/>
      <dgm:spPr/>
      <dgm:t>
        <a:bodyPr/>
        <a:lstStyle/>
        <a:p>
          <a:endParaRPr lang="en-GB"/>
        </a:p>
      </dgm:t>
    </dgm:pt>
    <dgm:pt modelId="{E572FDD2-B822-4215-B840-32BE7B8EAE8B}" type="pres">
      <dgm:prSet presAssocID="{142AA225-EEE1-4634-9F78-D78AE808F1C3}" presName="Name0" presStyleCnt="0">
        <dgm:presLayoutVars>
          <dgm:chMax val="3"/>
          <dgm:chPref val="1"/>
          <dgm:dir/>
          <dgm:animLvl val="lvl"/>
          <dgm:resizeHandles/>
        </dgm:presLayoutVars>
      </dgm:prSet>
      <dgm:spPr/>
      <dgm:t>
        <a:bodyPr/>
        <a:lstStyle/>
        <a:p>
          <a:endParaRPr lang="en-GB"/>
        </a:p>
      </dgm:t>
    </dgm:pt>
    <dgm:pt modelId="{FEE7C8F2-63C0-4854-A154-BA7E07A82402}" type="pres">
      <dgm:prSet presAssocID="{142AA225-EEE1-4634-9F78-D78AE808F1C3}" presName="outerBox" presStyleCnt="0"/>
      <dgm:spPr/>
    </dgm:pt>
    <dgm:pt modelId="{7E7D1909-0681-4657-AF3B-0BEE82BD7104}" type="pres">
      <dgm:prSet presAssocID="{142AA225-EEE1-4634-9F78-D78AE808F1C3}" presName="outerBoxParent" presStyleLbl="node1" presStyleIdx="0" presStyleCnt="3"/>
      <dgm:spPr/>
      <dgm:t>
        <a:bodyPr/>
        <a:lstStyle/>
        <a:p>
          <a:endParaRPr lang="en-GB"/>
        </a:p>
      </dgm:t>
    </dgm:pt>
    <dgm:pt modelId="{5689D483-E27F-4DBE-8294-CF239E036FE9}" type="pres">
      <dgm:prSet presAssocID="{142AA225-EEE1-4634-9F78-D78AE808F1C3}" presName="outerBoxChildren" presStyleCnt="0"/>
      <dgm:spPr/>
    </dgm:pt>
    <dgm:pt modelId="{7323C87D-A804-43F5-B9C0-6EC4DEA2E8B0}" type="pres">
      <dgm:prSet presAssocID="{B753255F-0EFA-4F0E-85DC-9554A1ACC5C0}" presName="oChild" presStyleLbl="fgAcc1" presStyleIdx="0" presStyleCnt="5">
        <dgm:presLayoutVars>
          <dgm:bulletEnabled val="1"/>
        </dgm:presLayoutVars>
      </dgm:prSet>
      <dgm:spPr/>
      <dgm:t>
        <a:bodyPr/>
        <a:lstStyle/>
        <a:p>
          <a:endParaRPr lang="en-GB"/>
        </a:p>
      </dgm:t>
    </dgm:pt>
    <dgm:pt modelId="{2F5244AB-EB34-4761-B37B-D08F4E8E7B27}" type="pres">
      <dgm:prSet presAssocID="{49F363C0-86B6-4E38-913A-8C888BD441F9}" presName="outerSibTrans" presStyleCnt="0"/>
      <dgm:spPr/>
    </dgm:pt>
    <dgm:pt modelId="{4204BE99-B109-4E7A-8B3E-D797735E3EA6}" type="pres">
      <dgm:prSet presAssocID="{58CBF9AC-4803-48D5-9425-64CC1CBAFDB2}" presName="oChild" presStyleLbl="fgAcc1" presStyleIdx="1" presStyleCnt="5">
        <dgm:presLayoutVars>
          <dgm:bulletEnabled val="1"/>
        </dgm:presLayoutVars>
      </dgm:prSet>
      <dgm:spPr/>
      <dgm:t>
        <a:bodyPr/>
        <a:lstStyle/>
        <a:p>
          <a:endParaRPr lang="en-GB"/>
        </a:p>
      </dgm:t>
    </dgm:pt>
    <dgm:pt modelId="{B60EE0E3-7C86-4899-843F-09BEF7D554D4}" type="pres">
      <dgm:prSet presAssocID="{142AA225-EEE1-4634-9F78-D78AE808F1C3}" presName="middleBox" presStyleCnt="0"/>
      <dgm:spPr/>
    </dgm:pt>
    <dgm:pt modelId="{2FFA6BAD-BF2E-47E2-93F3-751829C015C8}" type="pres">
      <dgm:prSet presAssocID="{142AA225-EEE1-4634-9F78-D78AE808F1C3}" presName="middleBoxParent" presStyleLbl="node1" presStyleIdx="1" presStyleCnt="3"/>
      <dgm:spPr/>
      <dgm:t>
        <a:bodyPr/>
        <a:lstStyle/>
        <a:p>
          <a:endParaRPr lang="en-GB"/>
        </a:p>
      </dgm:t>
    </dgm:pt>
    <dgm:pt modelId="{6521207B-C94A-4586-93F2-A90943C52582}" type="pres">
      <dgm:prSet presAssocID="{142AA225-EEE1-4634-9F78-D78AE808F1C3}" presName="middleBoxChildren" presStyleCnt="0"/>
      <dgm:spPr/>
    </dgm:pt>
    <dgm:pt modelId="{F5214425-9CA3-4365-9B30-C19C3DBAF776}" type="pres">
      <dgm:prSet presAssocID="{0E43E6E7-782A-4AC8-8497-D9C34ED06534}" presName="mChild" presStyleLbl="fgAcc1" presStyleIdx="2" presStyleCnt="5">
        <dgm:presLayoutVars>
          <dgm:bulletEnabled val="1"/>
        </dgm:presLayoutVars>
      </dgm:prSet>
      <dgm:spPr/>
      <dgm:t>
        <a:bodyPr/>
        <a:lstStyle/>
        <a:p>
          <a:endParaRPr lang="en-GB"/>
        </a:p>
      </dgm:t>
    </dgm:pt>
    <dgm:pt modelId="{FEA4B572-F7F0-45F0-A1D0-DAC9FAAA045B}" type="pres">
      <dgm:prSet presAssocID="{FD46CB48-0535-44BF-BAEE-A86F1671A503}" presName="middleSibTrans" presStyleCnt="0"/>
      <dgm:spPr/>
    </dgm:pt>
    <dgm:pt modelId="{0AE7AFF3-8C2D-4966-816A-D9DCDC64FC68}" type="pres">
      <dgm:prSet presAssocID="{3F3133CC-A2D4-4D40-B36D-59F60FBBE649}" presName="mChild" presStyleLbl="fgAcc1" presStyleIdx="3" presStyleCnt="5">
        <dgm:presLayoutVars>
          <dgm:bulletEnabled val="1"/>
        </dgm:presLayoutVars>
      </dgm:prSet>
      <dgm:spPr/>
      <dgm:t>
        <a:bodyPr/>
        <a:lstStyle/>
        <a:p>
          <a:endParaRPr lang="en-GB"/>
        </a:p>
      </dgm:t>
    </dgm:pt>
    <dgm:pt modelId="{5370D522-98C0-46E0-8C73-78E9109C92BA}" type="pres">
      <dgm:prSet presAssocID="{142AA225-EEE1-4634-9F78-D78AE808F1C3}" presName="centerBox" presStyleCnt="0"/>
      <dgm:spPr/>
    </dgm:pt>
    <dgm:pt modelId="{93D4D835-DD41-4B78-B240-52E75F00C4EE}" type="pres">
      <dgm:prSet presAssocID="{142AA225-EEE1-4634-9F78-D78AE808F1C3}" presName="centerBoxParent" presStyleLbl="node1" presStyleIdx="2" presStyleCnt="3"/>
      <dgm:spPr/>
      <dgm:t>
        <a:bodyPr/>
        <a:lstStyle/>
        <a:p>
          <a:endParaRPr lang="en-GB"/>
        </a:p>
      </dgm:t>
    </dgm:pt>
    <dgm:pt modelId="{DECE5BE9-061F-45B3-8ED1-B4992BC00075}" type="pres">
      <dgm:prSet presAssocID="{142AA225-EEE1-4634-9F78-D78AE808F1C3}" presName="centerBoxChildren" presStyleCnt="0"/>
      <dgm:spPr/>
    </dgm:pt>
    <dgm:pt modelId="{A4AE0B10-ECD1-4F4A-B24D-E5F27251AB23}" type="pres">
      <dgm:prSet presAssocID="{47AF2C6F-526B-4BC0-8AF4-1CC54D7CCC45}" presName="cChild" presStyleLbl="fgAcc1" presStyleIdx="4" presStyleCnt="5">
        <dgm:presLayoutVars>
          <dgm:bulletEnabled val="1"/>
        </dgm:presLayoutVars>
      </dgm:prSet>
      <dgm:spPr/>
      <dgm:t>
        <a:bodyPr/>
        <a:lstStyle/>
        <a:p>
          <a:endParaRPr lang="en-GB"/>
        </a:p>
      </dgm:t>
    </dgm:pt>
  </dgm:ptLst>
  <dgm:cxnLst>
    <dgm:cxn modelId="{7B2DE3E7-A03A-4615-B46B-82C67DA0FB48}" type="presOf" srcId="{0E43E6E7-782A-4AC8-8497-D9C34ED06534}" destId="{F5214425-9CA3-4365-9B30-C19C3DBAF776}" srcOrd="0" destOrd="0" presId="urn:microsoft.com/office/officeart/2005/8/layout/target2"/>
    <dgm:cxn modelId="{F1CA04E7-1C64-4640-A1D8-6F8270CA8854}" srcId="{653AA83E-059D-452B-A592-613718BB96BB}" destId="{47AF2C6F-526B-4BC0-8AF4-1CC54D7CCC45}" srcOrd="0" destOrd="0" parTransId="{99E94911-CC55-4F13-93A2-CC5FA50DC52F}" sibTransId="{1F083212-DBF1-45DF-986A-B2127087B36A}"/>
    <dgm:cxn modelId="{747B5BEF-6A6D-492F-B624-F7D71F21B761}" type="presOf" srcId="{47AF2C6F-526B-4BC0-8AF4-1CC54D7CCC45}" destId="{A4AE0B10-ECD1-4F4A-B24D-E5F27251AB23}" srcOrd="0" destOrd="0" presId="urn:microsoft.com/office/officeart/2005/8/layout/target2"/>
    <dgm:cxn modelId="{8289C87E-A680-485A-B6AD-B2A050A0E2C1}" srcId="{AE6F618B-36E9-4FFF-A3A8-869C51CAC985}" destId="{B753255F-0EFA-4F0E-85DC-9554A1ACC5C0}" srcOrd="0" destOrd="0" parTransId="{968EFE03-C04A-4547-8DA3-CF4CC30FFF81}" sibTransId="{49F363C0-86B6-4E38-913A-8C888BD441F9}"/>
    <dgm:cxn modelId="{86A7024A-29CA-4BE4-9A96-B4D912BE9019}" type="presOf" srcId="{58CBF9AC-4803-48D5-9425-64CC1CBAFDB2}" destId="{4204BE99-B109-4E7A-8B3E-D797735E3EA6}" srcOrd="0" destOrd="0" presId="urn:microsoft.com/office/officeart/2005/8/layout/target2"/>
    <dgm:cxn modelId="{A08E348F-558C-4FD2-9B89-838A9628B2F9}" srcId="{142AA225-EEE1-4634-9F78-D78AE808F1C3}" destId="{653AA83E-059D-452B-A592-613718BB96BB}" srcOrd="2" destOrd="0" parTransId="{7A34F23E-7580-4BB8-B819-FD540042C710}" sibTransId="{EC67680F-6507-4CF5-BA0F-891499923FF7}"/>
    <dgm:cxn modelId="{675BF3E7-CD5C-41FD-BB6D-6DBC5FE6AF97}" type="presOf" srcId="{B753255F-0EFA-4F0E-85DC-9554A1ACC5C0}" destId="{7323C87D-A804-43F5-B9C0-6EC4DEA2E8B0}" srcOrd="0" destOrd="0" presId="urn:microsoft.com/office/officeart/2005/8/layout/target2"/>
    <dgm:cxn modelId="{0CB64D36-DC05-482A-B162-EF27A03B8D36}" type="presOf" srcId="{142AA225-EEE1-4634-9F78-D78AE808F1C3}" destId="{E572FDD2-B822-4215-B840-32BE7B8EAE8B}" srcOrd="0" destOrd="0" presId="urn:microsoft.com/office/officeart/2005/8/layout/target2"/>
    <dgm:cxn modelId="{C6FC63E8-7DCF-4FF1-98FA-5E9256351060}" srcId="{D7B52441-C27F-433D-91BF-7987CE8C089D}" destId="{0E43E6E7-782A-4AC8-8497-D9C34ED06534}" srcOrd="0" destOrd="0" parTransId="{A386BABF-A5C0-4E59-A284-750B40F1E0A9}" sibTransId="{FD46CB48-0535-44BF-BAEE-A86F1671A503}"/>
    <dgm:cxn modelId="{19DE3F10-F97C-4035-8997-0BBCA3B7F6E8}" srcId="{D7B52441-C27F-433D-91BF-7987CE8C089D}" destId="{3F3133CC-A2D4-4D40-B36D-59F60FBBE649}" srcOrd="1" destOrd="0" parTransId="{B51E9D35-18FE-44B4-A479-F1B4DDE3C7F2}" sibTransId="{66AEA6A1-6DDB-4E1B-BCF2-0B642D57A590}"/>
    <dgm:cxn modelId="{E32C28EB-A545-4CEC-853C-60276A66894C}" srcId="{142AA225-EEE1-4634-9F78-D78AE808F1C3}" destId="{AE6F618B-36E9-4FFF-A3A8-869C51CAC985}" srcOrd="0" destOrd="0" parTransId="{DE161E87-0388-46A3-9FA3-0FA15AB18972}" sibTransId="{72D54CD2-460E-4BD4-AD80-1B48AFBF456C}"/>
    <dgm:cxn modelId="{7D380DDF-776E-4673-8154-92D1FDF6500A}" srcId="{AE6F618B-36E9-4FFF-A3A8-869C51CAC985}" destId="{58CBF9AC-4803-48D5-9425-64CC1CBAFDB2}" srcOrd="1" destOrd="0" parTransId="{98C97B5C-C55A-4E8E-B4C9-D183B3138CAC}" sibTransId="{2A543A7E-9C67-48D4-A886-8C6835F381B8}"/>
    <dgm:cxn modelId="{F91A0676-CEC8-48D7-BCFB-12C2487D88DB}" srcId="{142AA225-EEE1-4634-9F78-D78AE808F1C3}" destId="{D7B52441-C27F-433D-91BF-7987CE8C089D}" srcOrd="1" destOrd="0" parTransId="{2F9C4EE1-3045-45F5-8E57-7594997E0E72}" sibTransId="{222FBCDA-C4D2-42DB-B19A-5A349171255D}"/>
    <dgm:cxn modelId="{F38E492B-3F4C-4099-B41B-A14F7AA5B121}" type="presOf" srcId="{D7B52441-C27F-433D-91BF-7987CE8C089D}" destId="{2FFA6BAD-BF2E-47E2-93F3-751829C015C8}" srcOrd="0" destOrd="0" presId="urn:microsoft.com/office/officeart/2005/8/layout/target2"/>
    <dgm:cxn modelId="{323ACA00-D12A-413D-9330-0B7D9B2CD812}" type="presOf" srcId="{653AA83E-059D-452B-A592-613718BB96BB}" destId="{93D4D835-DD41-4B78-B240-52E75F00C4EE}" srcOrd="0" destOrd="0" presId="urn:microsoft.com/office/officeart/2005/8/layout/target2"/>
    <dgm:cxn modelId="{58ACBAF9-91B2-44D2-B4F5-BADA166A0039}" type="presOf" srcId="{AE6F618B-36E9-4FFF-A3A8-869C51CAC985}" destId="{7E7D1909-0681-4657-AF3B-0BEE82BD7104}" srcOrd="0" destOrd="0" presId="urn:microsoft.com/office/officeart/2005/8/layout/target2"/>
    <dgm:cxn modelId="{03D1CE70-3D59-407C-9E5F-D853AA228320}" type="presOf" srcId="{3F3133CC-A2D4-4D40-B36D-59F60FBBE649}" destId="{0AE7AFF3-8C2D-4966-816A-D9DCDC64FC68}" srcOrd="0" destOrd="0" presId="urn:microsoft.com/office/officeart/2005/8/layout/target2"/>
    <dgm:cxn modelId="{2999EB10-2F95-441B-B06F-B62F20D91BB9}" type="presParOf" srcId="{E572FDD2-B822-4215-B840-32BE7B8EAE8B}" destId="{FEE7C8F2-63C0-4854-A154-BA7E07A82402}" srcOrd="0" destOrd="0" presId="urn:microsoft.com/office/officeart/2005/8/layout/target2"/>
    <dgm:cxn modelId="{D4554949-8C49-4743-A422-544065D93452}" type="presParOf" srcId="{FEE7C8F2-63C0-4854-A154-BA7E07A82402}" destId="{7E7D1909-0681-4657-AF3B-0BEE82BD7104}" srcOrd="0" destOrd="0" presId="urn:microsoft.com/office/officeart/2005/8/layout/target2"/>
    <dgm:cxn modelId="{FDDAC245-736C-468C-9D60-102C626EBE5B}" type="presParOf" srcId="{FEE7C8F2-63C0-4854-A154-BA7E07A82402}" destId="{5689D483-E27F-4DBE-8294-CF239E036FE9}" srcOrd="1" destOrd="0" presId="urn:microsoft.com/office/officeart/2005/8/layout/target2"/>
    <dgm:cxn modelId="{ADD585F0-DC7D-4953-97CB-BA2ED7CEBA5E}" type="presParOf" srcId="{5689D483-E27F-4DBE-8294-CF239E036FE9}" destId="{7323C87D-A804-43F5-B9C0-6EC4DEA2E8B0}" srcOrd="0" destOrd="0" presId="urn:microsoft.com/office/officeart/2005/8/layout/target2"/>
    <dgm:cxn modelId="{F1169EB9-674B-4443-9FE8-D58CF0A0DDAD}" type="presParOf" srcId="{5689D483-E27F-4DBE-8294-CF239E036FE9}" destId="{2F5244AB-EB34-4761-B37B-D08F4E8E7B27}" srcOrd="1" destOrd="0" presId="urn:microsoft.com/office/officeart/2005/8/layout/target2"/>
    <dgm:cxn modelId="{28D93B55-A554-465B-A423-D728A6B2CC9F}" type="presParOf" srcId="{5689D483-E27F-4DBE-8294-CF239E036FE9}" destId="{4204BE99-B109-4E7A-8B3E-D797735E3EA6}" srcOrd="2" destOrd="0" presId="urn:microsoft.com/office/officeart/2005/8/layout/target2"/>
    <dgm:cxn modelId="{AC0A617A-55E1-429D-8DB7-59374ADCFF66}" type="presParOf" srcId="{E572FDD2-B822-4215-B840-32BE7B8EAE8B}" destId="{B60EE0E3-7C86-4899-843F-09BEF7D554D4}" srcOrd="1" destOrd="0" presId="urn:microsoft.com/office/officeart/2005/8/layout/target2"/>
    <dgm:cxn modelId="{EDBCF520-970C-4B7C-95EF-B8CA8AE124FC}" type="presParOf" srcId="{B60EE0E3-7C86-4899-843F-09BEF7D554D4}" destId="{2FFA6BAD-BF2E-47E2-93F3-751829C015C8}" srcOrd="0" destOrd="0" presId="urn:microsoft.com/office/officeart/2005/8/layout/target2"/>
    <dgm:cxn modelId="{E3C3DF09-3CBB-4D4E-AE4A-0CB0868F7279}" type="presParOf" srcId="{B60EE0E3-7C86-4899-843F-09BEF7D554D4}" destId="{6521207B-C94A-4586-93F2-A90943C52582}" srcOrd="1" destOrd="0" presId="urn:microsoft.com/office/officeart/2005/8/layout/target2"/>
    <dgm:cxn modelId="{667F9A35-11C1-45FD-94E9-1C7605E41F61}" type="presParOf" srcId="{6521207B-C94A-4586-93F2-A90943C52582}" destId="{F5214425-9CA3-4365-9B30-C19C3DBAF776}" srcOrd="0" destOrd="0" presId="urn:microsoft.com/office/officeart/2005/8/layout/target2"/>
    <dgm:cxn modelId="{125397D8-350C-4047-9130-6ED2D6C81D5E}" type="presParOf" srcId="{6521207B-C94A-4586-93F2-A90943C52582}" destId="{FEA4B572-F7F0-45F0-A1D0-DAC9FAAA045B}" srcOrd="1" destOrd="0" presId="urn:microsoft.com/office/officeart/2005/8/layout/target2"/>
    <dgm:cxn modelId="{46916B67-E80C-40AF-A928-CAE396EEEF37}" type="presParOf" srcId="{6521207B-C94A-4586-93F2-A90943C52582}" destId="{0AE7AFF3-8C2D-4966-816A-D9DCDC64FC68}" srcOrd="2" destOrd="0" presId="urn:microsoft.com/office/officeart/2005/8/layout/target2"/>
    <dgm:cxn modelId="{F44EA99C-933F-4D73-A53C-ED1D5BAE6319}" type="presParOf" srcId="{E572FDD2-B822-4215-B840-32BE7B8EAE8B}" destId="{5370D522-98C0-46E0-8C73-78E9109C92BA}" srcOrd="2" destOrd="0" presId="urn:microsoft.com/office/officeart/2005/8/layout/target2"/>
    <dgm:cxn modelId="{EE7529AF-9806-465C-9081-507950A7710E}" type="presParOf" srcId="{5370D522-98C0-46E0-8C73-78E9109C92BA}" destId="{93D4D835-DD41-4B78-B240-52E75F00C4EE}" srcOrd="0" destOrd="0" presId="urn:microsoft.com/office/officeart/2005/8/layout/target2"/>
    <dgm:cxn modelId="{7353B47C-9783-409B-9392-5EBB5BD49ADA}" type="presParOf" srcId="{5370D522-98C0-46E0-8C73-78E9109C92BA}" destId="{DECE5BE9-061F-45B3-8ED1-B4992BC00075}" srcOrd="1" destOrd="0" presId="urn:microsoft.com/office/officeart/2005/8/layout/target2"/>
    <dgm:cxn modelId="{0388D1D0-EFD6-4619-ACAB-B3FEB9B4104D}" type="presParOf" srcId="{DECE5BE9-061F-45B3-8ED1-B4992BC00075}" destId="{A4AE0B10-ECD1-4F4A-B24D-E5F27251AB23}" srcOrd="0"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E7D1909-0681-4657-AF3B-0BEE82BD7104}">
      <dsp:nvSpPr>
        <dsp:cNvPr id="0" name=""/>
        <dsp:cNvSpPr/>
      </dsp:nvSpPr>
      <dsp:spPr>
        <a:xfrm>
          <a:off x="0" y="0"/>
          <a:ext cx="10515600" cy="4351338"/>
        </a:xfrm>
        <a:prstGeom prst="roundRect">
          <a:avLst>
            <a:gd name="adj" fmla="val 8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3377122" numCol="1" spcCol="1270" anchor="t" anchorCtr="0">
          <a:noAutofit/>
        </a:bodyPr>
        <a:lstStyle/>
        <a:p>
          <a:pPr lvl="0" algn="l" defTabSz="1600200">
            <a:lnSpc>
              <a:spcPct val="90000"/>
            </a:lnSpc>
            <a:spcBef>
              <a:spcPct val="0"/>
            </a:spcBef>
            <a:spcAft>
              <a:spcPct val="35000"/>
            </a:spcAft>
          </a:pPr>
          <a:r>
            <a:rPr lang="en-GB" sz="3600" kern="1200" dirty="0" smtClean="0"/>
            <a:t>CCC (Co-ordinated Clinical Care)Training</a:t>
          </a:r>
          <a:endParaRPr lang="en-GB" sz="3600" kern="1200" dirty="0"/>
        </a:p>
      </dsp:txBody>
      <dsp:txXfrm>
        <a:off x="108329" y="108329"/>
        <a:ext cx="10298942" cy="4134680"/>
      </dsp:txXfrm>
    </dsp:sp>
    <dsp:sp modelId="{7323C87D-A804-43F5-B9C0-6EC4DEA2E8B0}">
      <dsp:nvSpPr>
        <dsp:cNvPr id="0" name=""/>
        <dsp:cNvSpPr/>
      </dsp:nvSpPr>
      <dsp:spPr>
        <a:xfrm>
          <a:off x="262890" y="1087834"/>
          <a:ext cx="1577340" cy="1484299"/>
        </a:xfrm>
        <a:prstGeom prst="roundRect">
          <a:avLst>
            <a:gd name="adj" fmla="val 105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smtClean="0"/>
            <a:t>Concept introduced during training</a:t>
          </a:r>
          <a:endParaRPr lang="en-GB" sz="1900" kern="1200" dirty="0"/>
        </a:p>
      </dsp:txBody>
      <dsp:txXfrm>
        <a:off x="308537" y="1133481"/>
        <a:ext cx="1486046" cy="1393005"/>
      </dsp:txXfrm>
    </dsp:sp>
    <dsp:sp modelId="{4204BE99-B109-4E7A-8B3E-D797735E3EA6}">
      <dsp:nvSpPr>
        <dsp:cNvPr id="0" name=""/>
        <dsp:cNvSpPr/>
      </dsp:nvSpPr>
      <dsp:spPr>
        <a:xfrm>
          <a:off x="262890" y="2648998"/>
          <a:ext cx="1577340" cy="1484299"/>
        </a:xfrm>
        <a:prstGeom prst="roundRect">
          <a:avLst>
            <a:gd name="adj" fmla="val 105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smtClean="0"/>
            <a:t>Supported by templates</a:t>
          </a:r>
          <a:endParaRPr lang="en-GB" sz="1900" kern="1200" dirty="0"/>
        </a:p>
      </dsp:txBody>
      <dsp:txXfrm>
        <a:off x="308537" y="2694645"/>
        <a:ext cx="1486046" cy="1393005"/>
      </dsp:txXfrm>
    </dsp:sp>
    <dsp:sp modelId="{2FFA6BAD-BF2E-47E2-93F3-751829C015C8}">
      <dsp:nvSpPr>
        <dsp:cNvPr id="0" name=""/>
        <dsp:cNvSpPr/>
      </dsp:nvSpPr>
      <dsp:spPr>
        <a:xfrm>
          <a:off x="2103120" y="1087834"/>
          <a:ext cx="8149590" cy="3045936"/>
        </a:xfrm>
        <a:prstGeom prst="roundRect">
          <a:avLst>
            <a:gd name="adj" fmla="val 10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934170" numCol="1" spcCol="1270" anchor="t" anchorCtr="0">
          <a:noAutofit/>
        </a:bodyPr>
        <a:lstStyle/>
        <a:p>
          <a:pPr lvl="0" algn="l" defTabSz="1422400">
            <a:lnSpc>
              <a:spcPct val="90000"/>
            </a:lnSpc>
            <a:spcBef>
              <a:spcPct val="0"/>
            </a:spcBef>
            <a:spcAft>
              <a:spcPct val="35000"/>
            </a:spcAft>
          </a:pPr>
          <a:r>
            <a:rPr lang="en-GB" sz="3200" kern="1200" dirty="0" smtClean="0"/>
            <a:t>Guidance Documents</a:t>
          </a:r>
          <a:endParaRPr lang="en-GB" sz="3200" kern="1200" dirty="0"/>
        </a:p>
      </dsp:txBody>
      <dsp:txXfrm>
        <a:off x="2196793" y="1181507"/>
        <a:ext cx="7962244" cy="2858590"/>
      </dsp:txXfrm>
    </dsp:sp>
    <dsp:sp modelId="{F5214425-9CA3-4365-9B30-C19C3DBAF776}">
      <dsp:nvSpPr>
        <dsp:cNvPr id="0" name=""/>
        <dsp:cNvSpPr/>
      </dsp:nvSpPr>
      <dsp:spPr>
        <a:xfrm>
          <a:off x="2306859" y="2153912"/>
          <a:ext cx="1629918" cy="837223"/>
        </a:xfrm>
        <a:prstGeom prst="roundRect">
          <a:avLst>
            <a:gd name="adj" fmla="val 105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smtClean="0"/>
            <a:t>Crisis presentations</a:t>
          </a:r>
          <a:endParaRPr lang="en-GB" sz="1900" kern="1200" dirty="0"/>
        </a:p>
      </dsp:txBody>
      <dsp:txXfrm>
        <a:off x="2332606" y="2179659"/>
        <a:ext cx="1578424" cy="785729"/>
      </dsp:txXfrm>
    </dsp:sp>
    <dsp:sp modelId="{0AE7AFF3-8C2D-4966-816A-D9DCDC64FC68}">
      <dsp:nvSpPr>
        <dsp:cNvPr id="0" name=""/>
        <dsp:cNvSpPr/>
      </dsp:nvSpPr>
      <dsp:spPr>
        <a:xfrm>
          <a:off x="2306859" y="3066537"/>
          <a:ext cx="1629918" cy="837223"/>
        </a:xfrm>
        <a:prstGeom prst="roundRect">
          <a:avLst>
            <a:gd name="adj" fmla="val 105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smtClean="0"/>
            <a:t>In-patient care</a:t>
          </a:r>
          <a:endParaRPr lang="en-GB" sz="1900" kern="1200" dirty="0"/>
        </a:p>
      </dsp:txBody>
      <dsp:txXfrm>
        <a:off x="2332606" y="3092284"/>
        <a:ext cx="1578424" cy="785729"/>
      </dsp:txXfrm>
    </dsp:sp>
    <dsp:sp modelId="{93D4D835-DD41-4B78-B240-52E75F00C4EE}">
      <dsp:nvSpPr>
        <dsp:cNvPr id="0" name=""/>
        <dsp:cNvSpPr/>
      </dsp:nvSpPr>
      <dsp:spPr>
        <a:xfrm>
          <a:off x="4153662" y="2175669"/>
          <a:ext cx="5836158" cy="1740535"/>
        </a:xfrm>
        <a:prstGeom prst="roundRect">
          <a:avLst>
            <a:gd name="adj" fmla="val 105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982435" numCol="1" spcCol="1270" anchor="t" anchorCtr="0">
          <a:noAutofit/>
        </a:bodyPr>
        <a:lstStyle/>
        <a:p>
          <a:pPr marL="0" marR="0" lvl="0" indent="0" algn="l" defTabSz="914400" eaLnBrk="1" fontAlgn="auto" latinLnBrk="0" hangingPunct="1">
            <a:lnSpc>
              <a:spcPct val="100000"/>
            </a:lnSpc>
            <a:spcBef>
              <a:spcPct val="0"/>
            </a:spcBef>
            <a:spcAft>
              <a:spcPts val="0"/>
            </a:spcAft>
            <a:buClrTx/>
            <a:buSzTx/>
            <a:buFontTx/>
            <a:buNone/>
            <a:tabLst/>
            <a:defRPr/>
          </a:pPr>
          <a:r>
            <a:rPr lang="en-GB" sz="2800" kern="1200" dirty="0" smtClean="0"/>
            <a:t>Clinical Risk Reference Panel (CRRP)</a:t>
          </a:r>
          <a:endParaRPr lang="en-GB" sz="1900" kern="1200" dirty="0" smtClean="0"/>
        </a:p>
        <a:p>
          <a:pPr lvl="0" algn="l" defTabSz="1600200">
            <a:lnSpc>
              <a:spcPct val="90000"/>
            </a:lnSpc>
            <a:spcBef>
              <a:spcPct val="0"/>
            </a:spcBef>
            <a:spcAft>
              <a:spcPct val="35000"/>
            </a:spcAft>
          </a:pPr>
          <a:endParaRPr lang="en-GB" sz="1900" kern="1200" dirty="0"/>
        </a:p>
      </dsp:txBody>
      <dsp:txXfrm>
        <a:off x="4207189" y="2229196"/>
        <a:ext cx="5729104" cy="1633481"/>
      </dsp:txXfrm>
    </dsp:sp>
    <dsp:sp modelId="{A4AE0B10-ECD1-4F4A-B24D-E5F27251AB23}">
      <dsp:nvSpPr>
        <dsp:cNvPr id="0" name=""/>
        <dsp:cNvSpPr/>
      </dsp:nvSpPr>
      <dsp:spPr>
        <a:xfrm>
          <a:off x="4299565" y="2958909"/>
          <a:ext cx="5544350" cy="783240"/>
        </a:xfrm>
        <a:prstGeom prst="roundRect">
          <a:avLst>
            <a:gd name="adj" fmla="val 105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kern="1200" dirty="0" smtClean="0"/>
            <a:t>Use principles in panel discussions and feedback</a:t>
          </a:r>
          <a:endParaRPr lang="en-GB" sz="1900" kern="1200" dirty="0"/>
        </a:p>
      </dsp:txBody>
      <dsp:txXfrm>
        <a:off x="4323652" y="2982996"/>
        <a:ext cx="5496176" cy="735066"/>
      </dsp:txXfrm>
    </dsp:sp>
  </dsp:spTree>
</dsp:drawing>
</file>

<file path=ppt/diagrams/layout1.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8D06C872-C7BF-4990-A9F3-1FE8F01B4C3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a:extLst>
              <a:ext uri="{FF2B5EF4-FFF2-40B4-BE49-F238E27FC236}">
                <a16:creationId xmlns:a16="http://schemas.microsoft.com/office/drawing/2014/main" xmlns="" id="{CFE6A747-0AA8-46C5-9E5B-5F75481AA46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78CDE-2805-4D18-A0E8-3B31369E9243}" type="datetimeFigureOut">
              <a:rPr lang="en-GB" smtClean="0"/>
              <a:t>27/01/2025</a:t>
            </a:fld>
            <a:endParaRPr lang="en-GB" dirty="0"/>
          </a:p>
        </p:txBody>
      </p:sp>
      <p:sp>
        <p:nvSpPr>
          <p:cNvPr id="4" name="Footer Placeholder 3">
            <a:extLst>
              <a:ext uri="{FF2B5EF4-FFF2-40B4-BE49-F238E27FC236}">
                <a16:creationId xmlns:a16="http://schemas.microsoft.com/office/drawing/2014/main" xmlns="" id="{C490F566-574F-4C38-B54B-CBC8B0FFEE9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a:extLst>
              <a:ext uri="{FF2B5EF4-FFF2-40B4-BE49-F238E27FC236}">
                <a16:creationId xmlns:a16="http://schemas.microsoft.com/office/drawing/2014/main" xmlns="" id="{D62BA885-D387-4CBA-8D8D-4ABD51AE00E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70C8954-76E5-4887-B05A-52A539ECB00D}" type="slidenum">
              <a:rPr lang="en-GB" smtClean="0"/>
              <a:t>‹#›</a:t>
            </a:fld>
            <a:endParaRPr lang="en-GB" dirty="0"/>
          </a:p>
        </p:txBody>
      </p:sp>
    </p:spTree>
    <p:extLst>
      <p:ext uri="{BB962C8B-B14F-4D97-AF65-F5344CB8AC3E}">
        <p14:creationId xmlns:p14="http://schemas.microsoft.com/office/powerpoint/2010/main" val="31084089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298EDF-3890-4358-9B1B-8AE5136CC14F}" type="datetimeFigureOut">
              <a:rPr lang="en-GB" smtClean="0"/>
              <a:t>27/01/2025</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2F7D70-A81F-4CA1-80FD-F7C64B26D6B0}" type="slidenum">
              <a:rPr lang="en-GB" smtClean="0"/>
              <a:t>‹#›</a:t>
            </a:fld>
            <a:endParaRPr lang="en-GB" dirty="0"/>
          </a:p>
        </p:txBody>
      </p:sp>
    </p:spTree>
    <p:extLst>
      <p:ext uri="{BB962C8B-B14F-4D97-AF65-F5344CB8AC3E}">
        <p14:creationId xmlns:p14="http://schemas.microsoft.com/office/powerpoint/2010/main" val="1878671300"/>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endParaRPr lang="en-GB" dirty="0"/>
          </a:p>
        </p:txBody>
      </p:sp>
      <p:sp>
        <p:nvSpPr>
          <p:cNvPr id="5" name="Footer Placeholder 4"/>
          <p:cNvSpPr>
            <a:spLocks noGrp="1"/>
          </p:cNvSpPr>
          <p:nvPr>
            <p:ph type="ftr" sz="quarter" idx="4"/>
          </p:nvPr>
        </p:nvSpPr>
        <p:spPr/>
        <p:txBody>
          <a:bodyPr/>
          <a:lstStyle/>
          <a:p>
            <a:endParaRPr lang="en-GB" dirty="0"/>
          </a:p>
        </p:txBody>
      </p:sp>
      <p:sp>
        <p:nvSpPr>
          <p:cNvPr id="6" name="Slide Number Placeholder 5"/>
          <p:cNvSpPr>
            <a:spLocks noGrp="1"/>
          </p:cNvSpPr>
          <p:nvPr>
            <p:ph type="sldNum" sz="quarter" idx="5"/>
          </p:nvPr>
        </p:nvSpPr>
        <p:spPr/>
        <p:txBody>
          <a:bodyPr/>
          <a:lstStyle/>
          <a:p>
            <a:fld id="{5C2F7D70-A81F-4CA1-80FD-F7C64B26D6B0}" type="slidenum">
              <a:rPr lang="en-GB" smtClean="0"/>
              <a:t>2</a:t>
            </a:fld>
            <a:endParaRPr lang="en-GB" dirty="0"/>
          </a:p>
        </p:txBody>
      </p:sp>
    </p:spTree>
    <p:extLst>
      <p:ext uri="{BB962C8B-B14F-4D97-AF65-F5344CB8AC3E}">
        <p14:creationId xmlns:p14="http://schemas.microsoft.com/office/powerpoint/2010/main" val="4178928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endParaRPr lang="en-GB" dirty="0"/>
          </a:p>
        </p:txBody>
      </p:sp>
      <p:sp>
        <p:nvSpPr>
          <p:cNvPr id="5" name="Footer Placeholder 4"/>
          <p:cNvSpPr>
            <a:spLocks noGrp="1"/>
          </p:cNvSpPr>
          <p:nvPr>
            <p:ph type="ftr" sz="quarter" idx="4"/>
          </p:nvPr>
        </p:nvSpPr>
        <p:spPr/>
        <p:txBody>
          <a:bodyPr/>
          <a:lstStyle/>
          <a:p>
            <a:endParaRPr lang="en-GB" dirty="0"/>
          </a:p>
        </p:txBody>
      </p:sp>
      <p:sp>
        <p:nvSpPr>
          <p:cNvPr id="6" name="Slide Number Placeholder 5"/>
          <p:cNvSpPr>
            <a:spLocks noGrp="1"/>
          </p:cNvSpPr>
          <p:nvPr>
            <p:ph type="sldNum" sz="quarter" idx="5"/>
          </p:nvPr>
        </p:nvSpPr>
        <p:spPr/>
        <p:txBody>
          <a:bodyPr/>
          <a:lstStyle/>
          <a:p>
            <a:fld id="{5C2F7D70-A81F-4CA1-80FD-F7C64B26D6B0}" type="slidenum">
              <a:rPr lang="en-GB" smtClean="0"/>
              <a:t>4</a:t>
            </a:fld>
            <a:endParaRPr lang="en-GB" dirty="0"/>
          </a:p>
        </p:txBody>
      </p:sp>
    </p:spTree>
    <p:extLst>
      <p:ext uri="{BB962C8B-B14F-4D97-AF65-F5344CB8AC3E}">
        <p14:creationId xmlns:p14="http://schemas.microsoft.com/office/powerpoint/2010/main" val="2079873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BAC59EF-7B6C-4F52-ACDF-9401E1B82292}" type="datetimeFigureOut">
              <a:rPr lang="en-GB" smtClean="0"/>
              <a:t>27/01/2025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66A6AD9-192D-41DF-935B-A738FC1B2E57}" type="slidenum">
              <a:rPr lang="en-GB" smtClean="0"/>
              <a:t>‹#›</a:t>
            </a:fld>
            <a:endParaRPr lang="en-GB" dirty="0"/>
          </a:p>
        </p:txBody>
      </p:sp>
    </p:spTree>
    <p:extLst>
      <p:ext uri="{BB962C8B-B14F-4D97-AF65-F5344CB8AC3E}">
        <p14:creationId xmlns:p14="http://schemas.microsoft.com/office/powerpoint/2010/main" val="1366566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AC59EF-7B6C-4F52-ACDF-9401E1B82292}" type="datetimeFigureOut">
              <a:rPr lang="en-GB" smtClean="0"/>
              <a:t>27/01/2025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66A6AD9-192D-41DF-935B-A738FC1B2E57}" type="slidenum">
              <a:rPr lang="en-GB" smtClean="0"/>
              <a:t>‹#›</a:t>
            </a:fld>
            <a:endParaRPr lang="en-GB" dirty="0"/>
          </a:p>
        </p:txBody>
      </p:sp>
    </p:spTree>
    <p:extLst>
      <p:ext uri="{BB962C8B-B14F-4D97-AF65-F5344CB8AC3E}">
        <p14:creationId xmlns:p14="http://schemas.microsoft.com/office/powerpoint/2010/main" val="3047705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AC59EF-7B6C-4F52-ACDF-9401E1B82292}" type="datetimeFigureOut">
              <a:rPr lang="en-GB" smtClean="0"/>
              <a:t>27/01/2025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66A6AD9-192D-41DF-935B-A738FC1B2E57}" type="slidenum">
              <a:rPr lang="en-GB" smtClean="0"/>
              <a:t>‹#›</a:t>
            </a:fld>
            <a:endParaRPr lang="en-GB" dirty="0"/>
          </a:p>
        </p:txBody>
      </p:sp>
    </p:spTree>
    <p:extLst>
      <p:ext uri="{BB962C8B-B14F-4D97-AF65-F5344CB8AC3E}">
        <p14:creationId xmlns:p14="http://schemas.microsoft.com/office/powerpoint/2010/main" val="40631390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3182"/>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1273"/>
            </a:lvl1pPr>
            <a:lvl2pPr marL="242502" indent="0" algn="ctr">
              <a:buNone/>
              <a:defRPr sz="1061"/>
            </a:lvl2pPr>
            <a:lvl3pPr marL="485003" indent="0" algn="ctr">
              <a:buNone/>
              <a:defRPr sz="955"/>
            </a:lvl3pPr>
            <a:lvl4pPr marL="727505" indent="0" algn="ctr">
              <a:buNone/>
              <a:defRPr sz="849"/>
            </a:lvl4pPr>
            <a:lvl5pPr marL="970007" indent="0" algn="ctr">
              <a:buNone/>
              <a:defRPr sz="849"/>
            </a:lvl5pPr>
            <a:lvl6pPr marL="1212508" indent="0" algn="ctr">
              <a:buNone/>
              <a:defRPr sz="849"/>
            </a:lvl6pPr>
            <a:lvl7pPr marL="1455010" indent="0" algn="ctr">
              <a:buNone/>
              <a:defRPr sz="849"/>
            </a:lvl7pPr>
            <a:lvl8pPr marL="1697512" indent="0" algn="ctr">
              <a:buNone/>
              <a:defRPr sz="849"/>
            </a:lvl8pPr>
            <a:lvl9pPr marL="1940014" indent="0" algn="ctr">
              <a:buNone/>
              <a:defRPr sz="849"/>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9EF95796-4FAC-4489-9612-C1E4B7BD1E12}" type="datetimeFigureOut">
              <a:rPr lang="en-GB">
                <a:solidFill>
                  <a:prstClr val="black">
                    <a:tint val="75000"/>
                  </a:prstClr>
                </a:solidFill>
              </a:rPr>
              <a:pPr>
                <a:defRPr/>
              </a:pPr>
              <a:t>27/01/2025</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AE7AA3C-293B-45D1-9622-C0310032BAE4}"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2656254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F4360582-F62E-4D3B-B2C2-B86461F07A1B}" type="datetimeFigureOut">
              <a:rPr lang="en-GB">
                <a:solidFill>
                  <a:prstClr val="black">
                    <a:tint val="75000"/>
                  </a:prstClr>
                </a:solidFill>
              </a:rPr>
              <a:pPr>
                <a:defRPr/>
              </a:pPr>
              <a:t>27/01/2025</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E272ECF-F459-4F9A-9860-00CBB15DA7D6}"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5012119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3182"/>
            </a:lvl1pPr>
          </a:lstStyle>
          <a:p>
            <a:r>
              <a:rPr lang="en-US" smtClean="0"/>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1273">
                <a:solidFill>
                  <a:schemeClr val="tx1"/>
                </a:solidFill>
              </a:defRPr>
            </a:lvl1pPr>
            <a:lvl2pPr marL="242502" indent="0">
              <a:buNone/>
              <a:defRPr sz="1061">
                <a:solidFill>
                  <a:schemeClr val="tx1">
                    <a:tint val="75000"/>
                  </a:schemeClr>
                </a:solidFill>
              </a:defRPr>
            </a:lvl2pPr>
            <a:lvl3pPr marL="485003" indent="0">
              <a:buNone/>
              <a:defRPr sz="955">
                <a:solidFill>
                  <a:schemeClr val="tx1">
                    <a:tint val="75000"/>
                  </a:schemeClr>
                </a:solidFill>
              </a:defRPr>
            </a:lvl3pPr>
            <a:lvl4pPr marL="727505" indent="0">
              <a:buNone/>
              <a:defRPr sz="849">
                <a:solidFill>
                  <a:schemeClr val="tx1">
                    <a:tint val="75000"/>
                  </a:schemeClr>
                </a:solidFill>
              </a:defRPr>
            </a:lvl4pPr>
            <a:lvl5pPr marL="970007" indent="0">
              <a:buNone/>
              <a:defRPr sz="849">
                <a:solidFill>
                  <a:schemeClr val="tx1">
                    <a:tint val="75000"/>
                  </a:schemeClr>
                </a:solidFill>
              </a:defRPr>
            </a:lvl5pPr>
            <a:lvl6pPr marL="1212508" indent="0">
              <a:buNone/>
              <a:defRPr sz="849">
                <a:solidFill>
                  <a:schemeClr val="tx1">
                    <a:tint val="75000"/>
                  </a:schemeClr>
                </a:solidFill>
              </a:defRPr>
            </a:lvl6pPr>
            <a:lvl7pPr marL="1455010" indent="0">
              <a:buNone/>
              <a:defRPr sz="849">
                <a:solidFill>
                  <a:schemeClr val="tx1">
                    <a:tint val="75000"/>
                  </a:schemeClr>
                </a:solidFill>
              </a:defRPr>
            </a:lvl7pPr>
            <a:lvl8pPr marL="1697512" indent="0">
              <a:buNone/>
              <a:defRPr sz="849">
                <a:solidFill>
                  <a:schemeClr val="tx1">
                    <a:tint val="75000"/>
                  </a:schemeClr>
                </a:solidFill>
              </a:defRPr>
            </a:lvl8pPr>
            <a:lvl9pPr marL="1940014" indent="0">
              <a:buNone/>
              <a:defRPr sz="849">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586917D-A6E3-42D8-8740-E8078D8C6610}" type="datetimeFigureOut">
              <a:rPr lang="en-GB">
                <a:solidFill>
                  <a:prstClr val="black">
                    <a:tint val="75000"/>
                  </a:prstClr>
                </a:solidFill>
              </a:rPr>
              <a:pPr>
                <a:defRPr/>
              </a:pPr>
              <a:t>27/01/2025</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A7F8350-F896-4DEA-8F6B-3BF62FE7B5AB}"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28464104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2AB43AAB-57AE-4247-9756-FB9DCB8A1B87}" type="datetimeFigureOut">
              <a:rPr lang="en-GB">
                <a:solidFill>
                  <a:prstClr val="black">
                    <a:tint val="75000"/>
                  </a:prstClr>
                </a:solidFill>
              </a:rPr>
              <a:pPr>
                <a:defRPr/>
              </a:pPr>
              <a:t>27/01/2025</a:t>
            </a:fld>
            <a:endParaRPr lang="en-GB"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GB"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49FF5D2C-0271-43D8-85CF-B82475484FA6}"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32577475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6"/>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273" b="1"/>
            </a:lvl1pPr>
            <a:lvl2pPr marL="242502" indent="0">
              <a:buNone/>
              <a:defRPr sz="1061" b="1"/>
            </a:lvl2pPr>
            <a:lvl3pPr marL="485003" indent="0">
              <a:buNone/>
              <a:defRPr sz="955" b="1"/>
            </a:lvl3pPr>
            <a:lvl4pPr marL="727505" indent="0">
              <a:buNone/>
              <a:defRPr sz="849" b="1"/>
            </a:lvl4pPr>
            <a:lvl5pPr marL="970007" indent="0">
              <a:buNone/>
              <a:defRPr sz="849" b="1"/>
            </a:lvl5pPr>
            <a:lvl6pPr marL="1212508" indent="0">
              <a:buNone/>
              <a:defRPr sz="849" b="1"/>
            </a:lvl6pPr>
            <a:lvl7pPr marL="1455010" indent="0">
              <a:buNone/>
              <a:defRPr sz="849" b="1"/>
            </a:lvl7pPr>
            <a:lvl8pPr marL="1697512" indent="0">
              <a:buNone/>
              <a:defRPr sz="849" b="1"/>
            </a:lvl8pPr>
            <a:lvl9pPr marL="1940014" indent="0">
              <a:buNone/>
              <a:defRPr sz="849" b="1"/>
            </a:lvl9pPr>
          </a:lstStyle>
          <a:p>
            <a:pPr lvl="0"/>
            <a:r>
              <a:rPr lang="en-US" smtClean="0"/>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273" b="1"/>
            </a:lvl1pPr>
            <a:lvl2pPr marL="242502" indent="0">
              <a:buNone/>
              <a:defRPr sz="1061" b="1"/>
            </a:lvl2pPr>
            <a:lvl3pPr marL="485003" indent="0">
              <a:buNone/>
              <a:defRPr sz="955" b="1"/>
            </a:lvl3pPr>
            <a:lvl4pPr marL="727505" indent="0">
              <a:buNone/>
              <a:defRPr sz="849" b="1"/>
            </a:lvl4pPr>
            <a:lvl5pPr marL="970007" indent="0">
              <a:buNone/>
              <a:defRPr sz="849" b="1"/>
            </a:lvl5pPr>
            <a:lvl6pPr marL="1212508" indent="0">
              <a:buNone/>
              <a:defRPr sz="849" b="1"/>
            </a:lvl6pPr>
            <a:lvl7pPr marL="1455010" indent="0">
              <a:buNone/>
              <a:defRPr sz="849" b="1"/>
            </a:lvl7pPr>
            <a:lvl8pPr marL="1697512" indent="0">
              <a:buNone/>
              <a:defRPr sz="849" b="1"/>
            </a:lvl8pPr>
            <a:lvl9pPr marL="1940014" indent="0">
              <a:buNone/>
              <a:defRPr sz="849" b="1"/>
            </a:lvl9pPr>
          </a:lstStyle>
          <a:p>
            <a:pPr lvl="0"/>
            <a:r>
              <a:rPr lang="en-US" smtClean="0"/>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367F6DB7-D9C8-4464-8653-8F271DF811A8}" type="datetimeFigureOut">
              <a:rPr lang="en-GB">
                <a:solidFill>
                  <a:prstClr val="black">
                    <a:tint val="75000"/>
                  </a:prstClr>
                </a:solidFill>
              </a:rPr>
              <a:pPr>
                <a:defRPr/>
              </a:pPr>
              <a:t>27/01/2025</a:t>
            </a:fld>
            <a:endParaRPr lang="en-GB" dirty="0">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GB" dirty="0">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4926312A-9E8E-473C-A712-A32F2188E096}"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12231580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323E0B81-5149-4EDA-B587-9C7C55C80B89}" type="datetimeFigureOut">
              <a:rPr lang="en-GB">
                <a:solidFill>
                  <a:prstClr val="black">
                    <a:tint val="75000"/>
                  </a:prstClr>
                </a:solidFill>
              </a:rPr>
              <a:pPr>
                <a:defRPr/>
              </a:pPr>
              <a:t>27/01/2025</a:t>
            </a:fld>
            <a:endParaRPr lang="en-GB" dirty="0">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GB" dirty="0">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F4F8633D-F0BA-4D37-AF7F-45D9C613E297}"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39276973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3E265AA3-935B-4298-B0E6-472F7C699483}" type="datetimeFigureOut">
              <a:rPr lang="en-GB">
                <a:solidFill>
                  <a:prstClr val="black">
                    <a:tint val="75000"/>
                  </a:prstClr>
                </a:solidFill>
              </a:rPr>
              <a:pPr>
                <a:defRPr/>
              </a:pPr>
              <a:t>27/01/2025</a:t>
            </a:fld>
            <a:endParaRPr lang="en-GB" dirty="0">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GB" dirty="0">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9CEE8BAC-A777-482F-B5B7-691C87474523}"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36515515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1697"/>
            </a:lvl1pPr>
          </a:lstStyle>
          <a:p>
            <a:r>
              <a:rPr lang="en-US" smtClean="0"/>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1697"/>
            </a:lvl1pPr>
            <a:lvl2pPr>
              <a:defRPr sz="1485"/>
            </a:lvl2pPr>
            <a:lvl3pPr>
              <a:defRPr sz="1273"/>
            </a:lvl3pPr>
            <a:lvl4pPr>
              <a:defRPr sz="1061"/>
            </a:lvl4pPr>
            <a:lvl5pPr>
              <a:defRPr sz="1061"/>
            </a:lvl5pPr>
            <a:lvl6pPr>
              <a:defRPr sz="1061"/>
            </a:lvl6pPr>
            <a:lvl7pPr>
              <a:defRPr sz="1061"/>
            </a:lvl7pPr>
            <a:lvl8pPr>
              <a:defRPr sz="1061"/>
            </a:lvl8pPr>
            <a:lvl9pPr>
              <a:defRPr sz="1061"/>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849"/>
            </a:lvl1pPr>
            <a:lvl2pPr marL="242502" indent="0">
              <a:buNone/>
              <a:defRPr sz="743"/>
            </a:lvl2pPr>
            <a:lvl3pPr marL="485003" indent="0">
              <a:buNone/>
              <a:defRPr sz="636"/>
            </a:lvl3pPr>
            <a:lvl4pPr marL="727505" indent="0">
              <a:buNone/>
              <a:defRPr sz="530"/>
            </a:lvl4pPr>
            <a:lvl5pPr marL="970007" indent="0">
              <a:buNone/>
              <a:defRPr sz="530"/>
            </a:lvl5pPr>
            <a:lvl6pPr marL="1212508" indent="0">
              <a:buNone/>
              <a:defRPr sz="530"/>
            </a:lvl6pPr>
            <a:lvl7pPr marL="1455010" indent="0">
              <a:buNone/>
              <a:defRPr sz="530"/>
            </a:lvl7pPr>
            <a:lvl8pPr marL="1697512" indent="0">
              <a:buNone/>
              <a:defRPr sz="530"/>
            </a:lvl8pPr>
            <a:lvl9pPr marL="1940014" indent="0">
              <a:buNone/>
              <a:defRPr sz="53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D4203C9-CF37-4D32-AFE7-7C70E26C999E}" type="datetimeFigureOut">
              <a:rPr lang="en-GB">
                <a:solidFill>
                  <a:prstClr val="black">
                    <a:tint val="75000"/>
                  </a:prstClr>
                </a:solidFill>
              </a:rPr>
              <a:pPr>
                <a:defRPr/>
              </a:pPr>
              <a:t>27/01/2025</a:t>
            </a:fld>
            <a:endParaRPr lang="en-GB"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GB"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792D2855-89EC-4D7F-AB31-1E09A5283AF3}"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1319585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BAC59EF-7B6C-4F52-ACDF-9401E1B82292}" type="datetimeFigureOut">
              <a:rPr lang="en-GB" smtClean="0"/>
              <a:t>27/01/2025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66A6AD9-192D-41DF-935B-A738FC1B2E57}" type="slidenum">
              <a:rPr lang="en-GB" smtClean="0"/>
              <a:t>‹#›</a:t>
            </a:fld>
            <a:endParaRPr lang="en-GB" dirty="0"/>
          </a:p>
        </p:txBody>
      </p:sp>
    </p:spTree>
    <p:extLst>
      <p:ext uri="{BB962C8B-B14F-4D97-AF65-F5344CB8AC3E}">
        <p14:creationId xmlns:p14="http://schemas.microsoft.com/office/powerpoint/2010/main" val="2814255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1697"/>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1697"/>
            </a:lvl1pPr>
            <a:lvl2pPr marL="242502" indent="0">
              <a:buNone/>
              <a:defRPr sz="1485"/>
            </a:lvl2pPr>
            <a:lvl3pPr marL="485003" indent="0">
              <a:buNone/>
              <a:defRPr sz="1273"/>
            </a:lvl3pPr>
            <a:lvl4pPr marL="727505" indent="0">
              <a:buNone/>
              <a:defRPr sz="1061"/>
            </a:lvl4pPr>
            <a:lvl5pPr marL="970007" indent="0">
              <a:buNone/>
              <a:defRPr sz="1061"/>
            </a:lvl5pPr>
            <a:lvl6pPr marL="1212508" indent="0">
              <a:buNone/>
              <a:defRPr sz="1061"/>
            </a:lvl6pPr>
            <a:lvl7pPr marL="1455010" indent="0">
              <a:buNone/>
              <a:defRPr sz="1061"/>
            </a:lvl7pPr>
            <a:lvl8pPr marL="1697512" indent="0">
              <a:buNone/>
              <a:defRPr sz="1061"/>
            </a:lvl8pPr>
            <a:lvl9pPr marL="1940014" indent="0">
              <a:buNone/>
              <a:defRPr sz="1061"/>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849"/>
            </a:lvl1pPr>
            <a:lvl2pPr marL="242502" indent="0">
              <a:buNone/>
              <a:defRPr sz="743"/>
            </a:lvl2pPr>
            <a:lvl3pPr marL="485003" indent="0">
              <a:buNone/>
              <a:defRPr sz="636"/>
            </a:lvl3pPr>
            <a:lvl4pPr marL="727505" indent="0">
              <a:buNone/>
              <a:defRPr sz="530"/>
            </a:lvl4pPr>
            <a:lvl5pPr marL="970007" indent="0">
              <a:buNone/>
              <a:defRPr sz="530"/>
            </a:lvl5pPr>
            <a:lvl6pPr marL="1212508" indent="0">
              <a:buNone/>
              <a:defRPr sz="530"/>
            </a:lvl6pPr>
            <a:lvl7pPr marL="1455010" indent="0">
              <a:buNone/>
              <a:defRPr sz="530"/>
            </a:lvl7pPr>
            <a:lvl8pPr marL="1697512" indent="0">
              <a:buNone/>
              <a:defRPr sz="530"/>
            </a:lvl8pPr>
            <a:lvl9pPr marL="1940014" indent="0">
              <a:buNone/>
              <a:defRPr sz="53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93873A5-C3A2-42F8-BFE1-3081D42935E5}" type="datetimeFigureOut">
              <a:rPr lang="en-GB">
                <a:solidFill>
                  <a:prstClr val="black">
                    <a:tint val="75000"/>
                  </a:prstClr>
                </a:solidFill>
              </a:rPr>
              <a:pPr>
                <a:defRPr/>
              </a:pPr>
              <a:t>27/01/2025</a:t>
            </a:fld>
            <a:endParaRPr lang="en-GB"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GB"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6DB915A3-2F0C-4F38-A570-841B3F2A6451}"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21794983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3E774245-1ED0-4B76-B3E7-0BADF3EDAA9C}" type="datetimeFigureOut">
              <a:rPr lang="en-GB">
                <a:solidFill>
                  <a:prstClr val="black">
                    <a:tint val="75000"/>
                  </a:prstClr>
                </a:solidFill>
              </a:rPr>
              <a:pPr>
                <a:defRPr/>
              </a:pPr>
              <a:t>27/01/2025</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D6D3D01-AF66-44CA-B8E6-64DA3BEA7126}"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15581335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265076BA-83C9-4FD6-86C9-7723AF8B472F}" type="datetimeFigureOut">
              <a:rPr lang="en-GB">
                <a:solidFill>
                  <a:prstClr val="black">
                    <a:tint val="75000"/>
                  </a:prstClr>
                </a:solidFill>
              </a:rPr>
              <a:pPr>
                <a:defRPr/>
              </a:pPr>
              <a:t>27/01/2025</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69925C40-364C-4F8A-8B89-0C836BAC7D7A}" type="slidenum">
              <a:rPr lang="en-GB">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3497691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AC59EF-7B6C-4F52-ACDF-9401E1B82292}" type="datetimeFigureOut">
              <a:rPr lang="en-GB" smtClean="0"/>
              <a:t>27/01/2025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66A6AD9-192D-41DF-935B-A738FC1B2E57}" type="slidenum">
              <a:rPr lang="en-GB" smtClean="0"/>
              <a:t>‹#›</a:t>
            </a:fld>
            <a:endParaRPr lang="en-GB" dirty="0"/>
          </a:p>
        </p:txBody>
      </p:sp>
    </p:spTree>
    <p:extLst>
      <p:ext uri="{BB962C8B-B14F-4D97-AF65-F5344CB8AC3E}">
        <p14:creationId xmlns:p14="http://schemas.microsoft.com/office/powerpoint/2010/main" val="21118249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BAC59EF-7B6C-4F52-ACDF-9401E1B82292}" type="datetimeFigureOut">
              <a:rPr lang="en-GB" smtClean="0"/>
              <a:t>27/01/2025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66A6AD9-192D-41DF-935B-A738FC1B2E57}" type="slidenum">
              <a:rPr lang="en-GB" smtClean="0"/>
              <a:t>‹#›</a:t>
            </a:fld>
            <a:endParaRPr lang="en-GB" dirty="0"/>
          </a:p>
        </p:txBody>
      </p:sp>
    </p:spTree>
    <p:extLst>
      <p:ext uri="{BB962C8B-B14F-4D97-AF65-F5344CB8AC3E}">
        <p14:creationId xmlns:p14="http://schemas.microsoft.com/office/powerpoint/2010/main" val="2965513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BAC59EF-7B6C-4F52-ACDF-9401E1B82292}" type="datetimeFigureOut">
              <a:rPr lang="en-GB" smtClean="0"/>
              <a:t>27/01/2025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66A6AD9-192D-41DF-935B-A738FC1B2E57}" type="slidenum">
              <a:rPr lang="en-GB" smtClean="0"/>
              <a:t>‹#›</a:t>
            </a:fld>
            <a:endParaRPr lang="en-GB" dirty="0"/>
          </a:p>
        </p:txBody>
      </p:sp>
    </p:spTree>
    <p:extLst>
      <p:ext uri="{BB962C8B-B14F-4D97-AF65-F5344CB8AC3E}">
        <p14:creationId xmlns:p14="http://schemas.microsoft.com/office/powerpoint/2010/main" val="4198950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BAC59EF-7B6C-4F52-ACDF-9401E1B82292}" type="datetimeFigureOut">
              <a:rPr lang="en-GB" smtClean="0"/>
              <a:t>27/01/2025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66A6AD9-192D-41DF-935B-A738FC1B2E57}" type="slidenum">
              <a:rPr lang="en-GB" smtClean="0"/>
              <a:t>‹#›</a:t>
            </a:fld>
            <a:endParaRPr lang="en-GB" dirty="0"/>
          </a:p>
        </p:txBody>
      </p:sp>
    </p:spTree>
    <p:extLst>
      <p:ext uri="{BB962C8B-B14F-4D97-AF65-F5344CB8AC3E}">
        <p14:creationId xmlns:p14="http://schemas.microsoft.com/office/powerpoint/2010/main" val="1820171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AC59EF-7B6C-4F52-ACDF-9401E1B82292}" type="datetimeFigureOut">
              <a:rPr lang="en-GB" smtClean="0"/>
              <a:t>27/01/2025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66A6AD9-192D-41DF-935B-A738FC1B2E57}" type="slidenum">
              <a:rPr lang="en-GB" smtClean="0"/>
              <a:t>‹#›</a:t>
            </a:fld>
            <a:endParaRPr lang="en-GB" dirty="0"/>
          </a:p>
        </p:txBody>
      </p:sp>
    </p:spTree>
    <p:extLst>
      <p:ext uri="{BB962C8B-B14F-4D97-AF65-F5344CB8AC3E}">
        <p14:creationId xmlns:p14="http://schemas.microsoft.com/office/powerpoint/2010/main" val="3631111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BAC59EF-7B6C-4F52-ACDF-9401E1B82292}" type="datetimeFigureOut">
              <a:rPr lang="en-GB" smtClean="0"/>
              <a:t>27/01/2025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66A6AD9-192D-41DF-935B-A738FC1B2E57}" type="slidenum">
              <a:rPr lang="en-GB" smtClean="0"/>
              <a:t>‹#›</a:t>
            </a:fld>
            <a:endParaRPr lang="en-GB" dirty="0"/>
          </a:p>
        </p:txBody>
      </p:sp>
    </p:spTree>
    <p:extLst>
      <p:ext uri="{BB962C8B-B14F-4D97-AF65-F5344CB8AC3E}">
        <p14:creationId xmlns:p14="http://schemas.microsoft.com/office/powerpoint/2010/main" val="1108771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BAC59EF-7B6C-4F52-ACDF-9401E1B82292}" type="datetimeFigureOut">
              <a:rPr lang="en-GB" smtClean="0"/>
              <a:t>27/01/2025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66A6AD9-192D-41DF-935B-A738FC1B2E57}" type="slidenum">
              <a:rPr lang="en-GB" smtClean="0"/>
              <a:t>‹#›</a:t>
            </a:fld>
            <a:endParaRPr lang="en-GB" dirty="0"/>
          </a:p>
        </p:txBody>
      </p:sp>
    </p:spTree>
    <p:extLst>
      <p:ext uri="{BB962C8B-B14F-4D97-AF65-F5344CB8AC3E}">
        <p14:creationId xmlns:p14="http://schemas.microsoft.com/office/powerpoint/2010/main" val="3660978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AC59EF-7B6C-4F52-ACDF-9401E1B82292}" type="datetimeFigureOut">
              <a:rPr lang="en-GB" smtClean="0"/>
              <a:t>27/01/2025</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6A6AD9-192D-41DF-935B-A738FC1B2E57}" type="slidenum">
              <a:rPr lang="en-GB" smtClean="0"/>
              <a:t>‹#›</a:t>
            </a:fld>
            <a:endParaRPr lang="en-GB" dirty="0"/>
          </a:p>
        </p:txBody>
      </p:sp>
    </p:spTree>
    <p:extLst>
      <p:ext uri="{BB962C8B-B14F-4D97-AF65-F5344CB8AC3E}">
        <p14:creationId xmlns:p14="http://schemas.microsoft.com/office/powerpoint/2010/main" val="42018168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117" y="365245"/>
            <a:ext cx="10515767" cy="13254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838117" y="1825714"/>
            <a:ext cx="10515767" cy="43511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838116" y="6356425"/>
            <a:ext cx="2743216" cy="364990"/>
          </a:xfrm>
          <a:prstGeom prst="rect">
            <a:avLst/>
          </a:prstGeom>
        </p:spPr>
        <p:txBody>
          <a:bodyPr vert="horz" lIns="91440" tIns="45720" rIns="91440" bIns="45720" rtlCol="0" anchor="ctr"/>
          <a:lstStyle>
            <a:lvl1pPr algn="l">
              <a:defRPr sz="636">
                <a:solidFill>
                  <a:schemeClr val="tx1">
                    <a:tint val="75000"/>
                  </a:schemeClr>
                </a:solidFill>
              </a:defRPr>
            </a:lvl1pPr>
          </a:lstStyle>
          <a:p>
            <a:pPr defTabSz="561787" eaLnBrk="0" fontAlgn="base" hangingPunct="0">
              <a:spcBef>
                <a:spcPct val="0"/>
              </a:spcBef>
              <a:spcAft>
                <a:spcPct val="0"/>
              </a:spcAft>
              <a:defRPr/>
            </a:pPr>
            <a:fld id="{0E48081A-035D-4DAA-9B48-38906C79BAA7}" type="datetimeFigureOut">
              <a:rPr lang="en-GB" smtClean="0">
                <a:solidFill>
                  <a:prstClr val="black">
                    <a:tint val="75000"/>
                  </a:prstClr>
                </a:solidFill>
              </a:rPr>
              <a:pPr defTabSz="561787" eaLnBrk="0" fontAlgn="base" hangingPunct="0">
                <a:spcBef>
                  <a:spcPct val="0"/>
                </a:spcBef>
                <a:spcAft>
                  <a:spcPct val="0"/>
                </a:spcAft>
                <a:defRPr/>
              </a:pPr>
              <a:t>27/01/2025</a:t>
            </a:fld>
            <a:endParaRPr lang="en-GB" dirty="0">
              <a:solidFill>
                <a:prstClr val="black">
                  <a:tint val="75000"/>
                </a:prstClr>
              </a:solidFill>
            </a:endParaRPr>
          </a:p>
        </p:txBody>
      </p:sp>
      <p:sp>
        <p:nvSpPr>
          <p:cNvPr id="5" name="Footer Placeholder 4"/>
          <p:cNvSpPr>
            <a:spLocks noGrp="1"/>
          </p:cNvSpPr>
          <p:nvPr>
            <p:ph type="ftr" sz="quarter" idx="3"/>
          </p:nvPr>
        </p:nvSpPr>
        <p:spPr>
          <a:xfrm>
            <a:off x="4038429" y="6356425"/>
            <a:ext cx="4115143" cy="364990"/>
          </a:xfrm>
          <a:prstGeom prst="rect">
            <a:avLst/>
          </a:prstGeom>
        </p:spPr>
        <p:txBody>
          <a:bodyPr vert="horz" lIns="91440" tIns="45720" rIns="91440" bIns="45720" rtlCol="0" anchor="ctr"/>
          <a:lstStyle>
            <a:lvl1pPr algn="ctr">
              <a:defRPr sz="636">
                <a:solidFill>
                  <a:schemeClr val="tx1">
                    <a:tint val="75000"/>
                  </a:schemeClr>
                </a:solidFill>
              </a:defRPr>
            </a:lvl1pPr>
          </a:lstStyle>
          <a:p>
            <a:pPr defTabSz="561787" eaLnBrk="0" fontAlgn="base" hangingPunct="0">
              <a:spcBef>
                <a:spcPct val="0"/>
              </a:spcBef>
              <a:spcAft>
                <a:spcPct val="0"/>
              </a:spcAft>
              <a:defRPr/>
            </a:pPr>
            <a:endParaRPr lang="en-GB" dirty="0">
              <a:solidFill>
                <a:prstClr val="black">
                  <a:tint val="75000"/>
                </a:prstClr>
              </a:solidFill>
            </a:endParaRPr>
          </a:p>
        </p:txBody>
      </p:sp>
      <p:sp>
        <p:nvSpPr>
          <p:cNvPr id="6" name="Slide Number Placeholder 5"/>
          <p:cNvSpPr>
            <a:spLocks noGrp="1"/>
          </p:cNvSpPr>
          <p:nvPr>
            <p:ph type="sldNum" sz="quarter" idx="4"/>
          </p:nvPr>
        </p:nvSpPr>
        <p:spPr>
          <a:xfrm>
            <a:off x="8610668" y="6356425"/>
            <a:ext cx="2743216" cy="364990"/>
          </a:xfrm>
          <a:prstGeom prst="rect">
            <a:avLst/>
          </a:prstGeom>
        </p:spPr>
        <p:txBody>
          <a:bodyPr vert="horz" lIns="91440" tIns="45720" rIns="91440" bIns="45720" rtlCol="0" anchor="ctr"/>
          <a:lstStyle>
            <a:lvl1pPr algn="r">
              <a:defRPr sz="636">
                <a:solidFill>
                  <a:schemeClr val="tx1">
                    <a:tint val="75000"/>
                  </a:schemeClr>
                </a:solidFill>
              </a:defRPr>
            </a:lvl1pPr>
          </a:lstStyle>
          <a:p>
            <a:pPr defTabSz="561787" eaLnBrk="0" fontAlgn="base" hangingPunct="0">
              <a:spcBef>
                <a:spcPct val="0"/>
              </a:spcBef>
              <a:spcAft>
                <a:spcPct val="0"/>
              </a:spcAft>
              <a:defRPr/>
            </a:pPr>
            <a:fld id="{E3A87637-6AA9-4C8D-8F9E-D54DD76606EF}" type="slidenum">
              <a:rPr lang="en-GB" smtClean="0">
                <a:solidFill>
                  <a:prstClr val="black">
                    <a:tint val="75000"/>
                  </a:prstClr>
                </a:solidFill>
              </a:rPr>
              <a:pPr defTabSz="561787" eaLnBrk="0" fontAlgn="base" hangingPunct="0">
                <a:spcBef>
                  <a:spcPct val="0"/>
                </a:spcBef>
                <a:spcAft>
                  <a:spcPct val="0"/>
                </a:spcAft>
                <a:defRPr/>
              </a:pPr>
              <a:t>‹#›</a:t>
            </a:fld>
            <a:endParaRPr lang="en-GB" dirty="0">
              <a:solidFill>
                <a:prstClr val="black">
                  <a:tint val="75000"/>
                </a:prstClr>
              </a:solidFill>
            </a:endParaRPr>
          </a:p>
        </p:txBody>
      </p:sp>
    </p:spTree>
    <p:extLst>
      <p:ext uri="{BB962C8B-B14F-4D97-AF65-F5344CB8AC3E}">
        <p14:creationId xmlns:p14="http://schemas.microsoft.com/office/powerpoint/2010/main" val="41625854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84984" rtl="0" eaLnBrk="0" fontAlgn="base" hangingPunct="0">
        <a:lnSpc>
          <a:spcPct val="90000"/>
        </a:lnSpc>
        <a:spcBef>
          <a:spcPct val="0"/>
        </a:spcBef>
        <a:spcAft>
          <a:spcPct val="0"/>
        </a:spcAft>
        <a:defRPr sz="2323" kern="1200">
          <a:solidFill>
            <a:schemeClr val="tx1"/>
          </a:solidFill>
          <a:latin typeface="+mj-lt"/>
          <a:ea typeface="+mj-ea"/>
          <a:cs typeface="+mj-cs"/>
        </a:defRPr>
      </a:lvl1pPr>
      <a:lvl2pPr algn="l" defTabSz="484984" rtl="0" eaLnBrk="0" fontAlgn="base" hangingPunct="0">
        <a:lnSpc>
          <a:spcPct val="90000"/>
        </a:lnSpc>
        <a:spcBef>
          <a:spcPct val="0"/>
        </a:spcBef>
        <a:spcAft>
          <a:spcPct val="0"/>
        </a:spcAft>
        <a:defRPr sz="2323">
          <a:solidFill>
            <a:schemeClr val="tx1"/>
          </a:solidFill>
          <a:latin typeface="Calibri Light" panose="020F0302020204030204" pitchFamily="34" charset="0"/>
        </a:defRPr>
      </a:lvl2pPr>
      <a:lvl3pPr algn="l" defTabSz="484984" rtl="0" eaLnBrk="0" fontAlgn="base" hangingPunct="0">
        <a:lnSpc>
          <a:spcPct val="90000"/>
        </a:lnSpc>
        <a:spcBef>
          <a:spcPct val="0"/>
        </a:spcBef>
        <a:spcAft>
          <a:spcPct val="0"/>
        </a:spcAft>
        <a:defRPr sz="2323">
          <a:solidFill>
            <a:schemeClr val="tx1"/>
          </a:solidFill>
          <a:latin typeface="Calibri Light" panose="020F0302020204030204" pitchFamily="34" charset="0"/>
        </a:defRPr>
      </a:lvl3pPr>
      <a:lvl4pPr algn="l" defTabSz="484984" rtl="0" eaLnBrk="0" fontAlgn="base" hangingPunct="0">
        <a:lnSpc>
          <a:spcPct val="90000"/>
        </a:lnSpc>
        <a:spcBef>
          <a:spcPct val="0"/>
        </a:spcBef>
        <a:spcAft>
          <a:spcPct val="0"/>
        </a:spcAft>
        <a:defRPr sz="2323">
          <a:solidFill>
            <a:schemeClr val="tx1"/>
          </a:solidFill>
          <a:latin typeface="Calibri Light" panose="020F0302020204030204" pitchFamily="34" charset="0"/>
        </a:defRPr>
      </a:lvl4pPr>
      <a:lvl5pPr algn="l" defTabSz="484984" rtl="0" eaLnBrk="0" fontAlgn="base" hangingPunct="0">
        <a:lnSpc>
          <a:spcPct val="90000"/>
        </a:lnSpc>
        <a:spcBef>
          <a:spcPct val="0"/>
        </a:spcBef>
        <a:spcAft>
          <a:spcPct val="0"/>
        </a:spcAft>
        <a:defRPr sz="2323">
          <a:solidFill>
            <a:schemeClr val="tx1"/>
          </a:solidFill>
          <a:latin typeface="Calibri Light" panose="020F0302020204030204" pitchFamily="34" charset="0"/>
        </a:defRPr>
      </a:lvl5pPr>
      <a:lvl6pPr marL="73243" algn="l" defTabSz="484984" rtl="0" fontAlgn="base">
        <a:lnSpc>
          <a:spcPct val="90000"/>
        </a:lnSpc>
        <a:spcBef>
          <a:spcPct val="0"/>
        </a:spcBef>
        <a:spcAft>
          <a:spcPct val="0"/>
        </a:spcAft>
        <a:defRPr sz="2323">
          <a:solidFill>
            <a:schemeClr val="tx1"/>
          </a:solidFill>
          <a:latin typeface="Calibri Light" panose="020F0302020204030204" pitchFamily="34" charset="0"/>
        </a:defRPr>
      </a:lvl6pPr>
      <a:lvl7pPr marL="146487" algn="l" defTabSz="484984" rtl="0" fontAlgn="base">
        <a:lnSpc>
          <a:spcPct val="90000"/>
        </a:lnSpc>
        <a:spcBef>
          <a:spcPct val="0"/>
        </a:spcBef>
        <a:spcAft>
          <a:spcPct val="0"/>
        </a:spcAft>
        <a:defRPr sz="2323">
          <a:solidFill>
            <a:schemeClr val="tx1"/>
          </a:solidFill>
          <a:latin typeface="Calibri Light" panose="020F0302020204030204" pitchFamily="34" charset="0"/>
        </a:defRPr>
      </a:lvl7pPr>
      <a:lvl8pPr marL="219730" algn="l" defTabSz="484984" rtl="0" fontAlgn="base">
        <a:lnSpc>
          <a:spcPct val="90000"/>
        </a:lnSpc>
        <a:spcBef>
          <a:spcPct val="0"/>
        </a:spcBef>
        <a:spcAft>
          <a:spcPct val="0"/>
        </a:spcAft>
        <a:defRPr sz="2323">
          <a:solidFill>
            <a:schemeClr val="tx1"/>
          </a:solidFill>
          <a:latin typeface="Calibri Light" panose="020F0302020204030204" pitchFamily="34" charset="0"/>
        </a:defRPr>
      </a:lvl8pPr>
      <a:lvl9pPr marL="292974" algn="l" defTabSz="484984" rtl="0" fontAlgn="base">
        <a:lnSpc>
          <a:spcPct val="90000"/>
        </a:lnSpc>
        <a:spcBef>
          <a:spcPct val="0"/>
        </a:spcBef>
        <a:spcAft>
          <a:spcPct val="0"/>
        </a:spcAft>
        <a:defRPr sz="2323">
          <a:solidFill>
            <a:schemeClr val="tx1"/>
          </a:solidFill>
          <a:latin typeface="Calibri Light" panose="020F0302020204030204" pitchFamily="34" charset="0"/>
        </a:defRPr>
      </a:lvl9pPr>
    </p:titleStyle>
    <p:bodyStyle>
      <a:lvl1pPr marL="121055" indent="-121055" algn="l" defTabSz="484984" rtl="0" eaLnBrk="0" fontAlgn="base" hangingPunct="0">
        <a:lnSpc>
          <a:spcPct val="90000"/>
        </a:lnSpc>
        <a:spcBef>
          <a:spcPts val="531"/>
        </a:spcBef>
        <a:spcAft>
          <a:spcPct val="0"/>
        </a:spcAft>
        <a:buFont typeface="Arial" panose="020B0604020202020204" pitchFamily="34" charset="0"/>
        <a:buChar char="•"/>
        <a:defRPr sz="1474" kern="1200">
          <a:solidFill>
            <a:schemeClr val="tx1"/>
          </a:solidFill>
          <a:latin typeface="+mn-lt"/>
          <a:ea typeface="+mn-ea"/>
          <a:cs typeface="+mn-cs"/>
        </a:defRPr>
      </a:lvl1pPr>
      <a:lvl2pPr marL="363674" indent="-121055" algn="l" defTabSz="484984" rtl="0" eaLnBrk="0" fontAlgn="base" hangingPunct="0">
        <a:lnSpc>
          <a:spcPct val="90000"/>
        </a:lnSpc>
        <a:spcBef>
          <a:spcPts val="264"/>
        </a:spcBef>
        <a:spcAft>
          <a:spcPct val="0"/>
        </a:spcAft>
        <a:buFont typeface="Arial" panose="020B0604020202020204" pitchFamily="34" charset="0"/>
        <a:buChar char="•"/>
        <a:defRPr sz="1266" kern="1200">
          <a:solidFill>
            <a:schemeClr val="tx1"/>
          </a:solidFill>
          <a:latin typeface="+mn-lt"/>
          <a:ea typeface="+mn-ea"/>
          <a:cs typeface="+mn-cs"/>
        </a:defRPr>
      </a:lvl2pPr>
      <a:lvl3pPr marL="606039" indent="-121055" algn="l" defTabSz="484984" rtl="0" eaLnBrk="0" fontAlgn="base" hangingPunct="0">
        <a:lnSpc>
          <a:spcPct val="90000"/>
        </a:lnSpc>
        <a:spcBef>
          <a:spcPts val="264"/>
        </a:spcBef>
        <a:spcAft>
          <a:spcPct val="0"/>
        </a:spcAft>
        <a:buFont typeface="Arial" panose="020B0604020202020204" pitchFamily="34" charset="0"/>
        <a:buChar char="•"/>
        <a:defRPr sz="1057" kern="1200">
          <a:solidFill>
            <a:schemeClr val="tx1"/>
          </a:solidFill>
          <a:latin typeface="+mn-lt"/>
          <a:ea typeface="+mn-ea"/>
          <a:cs typeface="+mn-cs"/>
        </a:defRPr>
      </a:lvl3pPr>
      <a:lvl4pPr marL="848658" indent="-121055" algn="l" defTabSz="484984" rtl="0" eaLnBrk="0" fontAlgn="base" hangingPunct="0">
        <a:lnSpc>
          <a:spcPct val="90000"/>
        </a:lnSpc>
        <a:spcBef>
          <a:spcPts val="264"/>
        </a:spcBef>
        <a:spcAft>
          <a:spcPct val="0"/>
        </a:spcAft>
        <a:buFont typeface="Arial" panose="020B0604020202020204" pitchFamily="34" charset="0"/>
        <a:buChar char="•"/>
        <a:defRPr sz="945" kern="1200">
          <a:solidFill>
            <a:schemeClr val="tx1"/>
          </a:solidFill>
          <a:latin typeface="+mn-lt"/>
          <a:ea typeface="+mn-ea"/>
          <a:cs typeface="+mn-cs"/>
        </a:defRPr>
      </a:lvl4pPr>
      <a:lvl5pPr marL="1091022" indent="-121055" algn="l" defTabSz="484984" rtl="0" eaLnBrk="0" fontAlgn="base" hangingPunct="0">
        <a:lnSpc>
          <a:spcPct val="90000"/>
        </a:lnSpc>
        <a:spcBef>
          <a:spcPts val="264"/>
        </a:spcBef>
        <a:spcAft>
          <a:spcPct val="0"/>
        </a:spcAft>
        <a:buFont typeface="Arial" panose="020B0604020202020204" pitchFamily="34" charset="0"/>
        <a:buChar char="•"/>
        <a:defRPr sz="945" kern="1200">
          <a:solidFill>
            <a:schemeClr val="tx1"/>
          </a:solidFill>
          <a:latin typeface="+mn-lt"/>
          <a:ea typeface="+mn-ea"/>
          <a:cs typeface="+mn-cs"/>
        </a:defRPr>
      </a:lvl5pPr>
      <a:lvl6pPr marL="1333759" indent="-121251" algn="l" defTabSz="485003" rtl="0" eaLnBrk="1" latinLnBrk="0" hangingPunct="1">
        <a:lnSpc>
          <a:spcPct val="90000"/>
        </a:lnSpc>
        <a:spcBef>
          <a:spcPts val="265"/>
        </a:spcBef>
        <a:buFont typeface="Arial" panose="020B0604020202020204" pitchFamily="34" charset="0"/>
        <a:buChar char="•"/>
        <a:defRPr sz="955" kern="1200">
          <a:solidFill>
            <a:schemeClr val="tx1"/>
          </a:solidFill>
          <a:latin typeface="+mn-lt"/>
          <a:ea typeface="+mn-ea"/>
          <a:cs typeface="+mn-cs"/>
        </a:defRPr>
      </a:lvl6pPr>
      <a:lvl7pPr marL="1576261" indent="-121251" algn="l" defTabSz="485003" rtl="0" eaLnBrk="1" latinLnBrk="0" hangingPunct="1">
        <a:lnSpc>
          <a:spcPct val="90000"/>
        </a:lnSpc>
        <a:spcBef>
          <a:spcPts val="265"/>
        </a:spcBef>
        <a:buFont typeface="Arial" panose="020B0604020202020204" pitchFamily="34" charset="0"/>
        <a:buChar char="•"/>
        <a:defRPr sz="955" kern="1200">
          <a:solidFill>
            <a:schemeClr val="tx1"/>
          </a:solidFill>
          <a:latin typeface="+mn-lt"/>
          <a:ea typeface="+mn-ea"/>
          <a:cs typeface="+mn-cs"/>
        </a:defRPr>
      </a:lvl7pPr>
      <a:lvl8pPr marL="1818763" indent="-121251" algn="l" defTabSz="485003" rtl="0" eaLnBrk="1" latinLnBrk="0" hangingPunct="1">
        <a:lnSpc>
          <a:spcPct val="90000"/>
        </a:lnSpc>
        <a:spcBef>
          <a:spcPts val="265"/>
        </a:spcBef>
        <a:buFont typeface="Arial" panose="020B0604020202020204" pitchFamily="34" charset="0"/>
        <a:buChar char="•"/>
        <a:defRPr sz="955" kern="1200">
          <a:solidFill>
            <a:schemeClr val="tx1"/>
          </a:solidFill>
          <a:latin typeface="+mn-lt"/>
          <a:ea typeface="+mn-ea"/>
          <a:cs typeface="+mn-cs"/>
        </a:defRPr>
      </a:lvl8pPr>
      <a:lvl9pPr marL="2061265" indent="-121251" algn="l" defTabSz="485003" rtl="0" eaLnBrk="1" latinLnBrk="0" hangingPunct="1">
        <a:lnSpc>
          <a:spcPct val="90000"/>
        </a:lnSpc>
        <a:spcBef>
          <a:spcPts val="265"/>
        </a:spcBef>
        <a:buFont typeface="Arial" panose="020B0604020202020204" pitchFamily="34" charset="0"/>
        <a:buChar char="•"/>
        <a:defRPr sz="955" kern="1200">
          <a:solidFill>
            <a:schemeClr val="tx1"/>
          </a:solidFill>
          <a:latin typeface="+mn-lt"/>
          <a:ea typeface="+mn-ea"/>
          <a:cs typeface="+mn-cs"/>
        </a:defRPr>
      </a:lvl9pPr>
    </p:bodyStyle>
    <p:otherStyle>
      <a:defPPr>
        <a:defRPr lang="en-US"/>
      </a:defPPr>
      <a:lvl1pPr marL="0" algn="l" defTabSz="485003" rtl="0" eaLnBrk="1" latinLnBrk="0" hangingPunct="1">
        <a:defRPr sz="955" kern="1200">
          <a:solidFill>
            <a:schemeClr val="tx1"/>
          </a:solidFill>
          <a:latin typeface="+mn-lt"/>
          <a:ea typeface="+mn-ea"/>
          <a:cs typeface="+mn-cs"/>
        </a:defRPr>
      </a:lvl1pPr>
      <a:lvl2pPr marL="242502" algn="l" defTabSz="485003" rtl="0" eaLnBrk="1" latinLnBrk="0" hangingPunct="1">
        <a:defRPr sz="955" kern="1200">
          <a:solidFill>
            <a:schemeClr val="tx1"/>
          </a:solidFill>
          <a:latin typeface="+mn-lt"/>
          <a:ea typeface="+mn-ea"/>
          <a:cs typeface="+mn-cs"/>
        </a:defRPr>
      </a:lvl2pPr>
      <a:lvl3pPr marL="485003" algn="l" defTabSz="485003" rtl="0" eaLnBrk="1" latinLnBrk="0" hangingPunct="1">
        <a:defRPr sz="955" kern="1200">
          <a:solidFill>
            <a:schemeClr val="tx1"/>
          </a:solidFill>
          <a:latin typeface="+mn-lt"/>
          <a:ea typeface="+mn-ea"/>
          <a:cs typeface="+mn-cs"/>
        </a:defRPr>
      </a:lvl3pPr>
      <a:lvl4pPr marL="727505" algn="l" defTabSz="485003" rtl="0" eaLnBrk="1" latinLnBrk="0" hangingPunct="1">
        <a:defRPr sz="955" kern="1200">
          <a:solidFill>
            <a:schemeClr val="tx1"/>
          </a:solidFill>
          <a:latin typeface="+mn-lt"/>
          <a:ea typeface="+mn-ea"/>
          <a:cs typeface="+mn-cs"/>
        </a:defRPr>
      </a:lvl4pPr>
      <a:lvl5pPr marL="970007" algn="l" defTabSz="485003" rtl="0" eaLnBrk="1" latinLnBrk="0" hangingPunct="1">
        <a:defRPr sz="955" kern="1200">
          <a:solidFill>
            <a:schemeClr val="tx1"/>
          </a:solidFill>
          <a:latin typeface="+mn-lt"/>
          <a:ea typeface="+mn-ea"/>
          <a:cs typeface="+mn-cs"/>
        </a:defRPr>
      </a:lvl5pPr>
      <a:lvl6pPr marL="1212508" algn="l" defTabSz="485003" rtl="0" eaLnBrk="1" latinLnBrk="0" hangingPunct="1">
        <a:defRPr sz="955" kern="1200">
          <a:solidFill>
            <a:schemeClr val="tx1"/>
          </a:solidFill>
          <a:latin typeface="+mn-lt"/>
          <a:ea typeface="+mn-ea"/>
          <a:cs typeface="+mn-cs"/>
        </a:defRPr>
      </a:lvl6pPr>
      <a:lvl7pPr marL="1455010" algn="l" defTabSz="485003" rtl="0" eaLnBrk="1" latinLnBrk="0" hangingPunct="1">
        <a:defRPr sz="955" kern="1200">
          <a:solidFill>
            <a:schemeClr val="tx1"/>
          </a:solidFill>
          <a:latin typeface="+mn-lt"/>
          <a:ea typeface="+mn-ea"/>
          <a:cs typeface="+mn-cs"/>
        </a:defRPr>
      </a:lvl7pPr>
      <a:lvl8pPr marL="1697512" algn="l" defTabSz="485003" rtl="0" eaLnBrk="1" latinLnBrk="0" hangingPunct="1">
        <a:defRPr sz="955" kern="1200">
          <a:solidFill>
            <a:schemeClr val="tx1"/>
          </a:solidFill>
          <a:latin typeface="+mn-lt"/>
          <a:ea typeface="+mn-ea"/>
          <a:cs typeface="+mn-cs"/>
        </a:defRPr>
      </a:lvl8pPr>
      <a:lvl9pPr marL="1940014" algn="l" defTabSz="485003" rtl="0" eaLnBrk="1" latinLnBrk="0" hangingPunct="1">
        <a:defRPr sz="95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2.xml"/><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nice.org.uk/guidance/indevelopment/gid-ng10148"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1">
              <a:lumMod val="20000"/>
              <a:lumOff val="80000"/>
            </a:schemeClr>
          </a:solidFill>
        </p:spPr>
        <p:txBody>
          <a:bodyPr/>
          <a:lstStyle/>
          <a:p>
            <a:r>
              <a:rPr lang="en-GB" dirty="0" smtClean="0"/>
              <a:t>Applying the model in practice in NHSGGC</a:t>
            </a:r>
            <a:endParaRPr lang="en-GB" dirty="0"/>
          </a:p>
        </p:txBody>
      </p:sp>
      <p:sp>
        <p:nvSpPr>
          <p:cNvPr id="3" name="Subtitle 2"/>
          <p:cNvSpPr>
            <a:spLocks noGrp="1"/>
          </p:cNvSpPr>
          <p:nvPr>
            <p:ph type="subTitle" idx="1"/>
          </p:nvPr>
        </p:nvSpPr>
        <p:spPr/>
        <p:txBody>
          <a:bodyPr>
            <a:normAutofit/>
          </a:bodyPr>
          <a:lstStyle/>
          <a:p>
            <a:r>
              <a:rPr lang="en-GB" dirty="0" smtClean="0"/>
              <a:t>Andy Williams</a:t>
            </a:r>
          </a:p>
          <a:p>
            <a:r>
              <a:rPr lang="en-GB" dirty="0" smtClean="0"/>
              <a:t>Clinical lead for Personality Disorder</a:t>
            </a:r>
          </a:p>
          <a:p>
            <a:r>
              <a:rPr lang="en-GB" dirty="0" smtClean="0"/>
              <a:t>NHS Greater Glasgow and Clyde</a:t>
            </a:r>
            <a:endParaRPr lang="en-GB" dirty="0"/>
          </a:p>
        </p:txBody>
      </p:sp>
      <p:pic>
        <p:nvPicPr>
          <p:cNvPr id="5"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0" y="63776"/>
            <a:ext cx="1476893" cy="1058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097140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solidFill>
                  <a:prstClr val="black"/>
                </a:solidFill>
                <a:latin typeface="Calibri" panose="020F0502020204030204" pitchFamily="34" charset="0"/>
              </a:rPr>
              <a:t>The CRRP allows for:</a:t>
            </a:r>
            <a:r>
              <a:rPr lang="en-GB" sz="2400" dirty="0">
                <a:solidFill>
                  <a:prstClr val="black"/>
                </a:solidFill>
                <a:latin typeface="Calibri" panose="020F0502020204030204" pitchFamily="34" charset="0"/>
              </a:rPr>
              <a:t/>
            </a:r>
            <a:br>
              <a:rPr lang="en-GB" sz="2400" dirty="0">
                <a:solidFill>
                  <a:prstClr val="black"/>
                </a:solidFill>
                <a:latin typeface="Calibri" panose="020F0502020204030204" pitchFamily="34" charset="0"/>
              </a:rPr>
            </a:br>
            <a:endParaRPr lang="en-GB" dirty="0"/>
          </a:p>
        </p:txBody>
      </p:sp>
      <p:sp>
        <p:nvSpPr>
          <p:cNvPr id="3" name="Content Placeholder 2"/>
          <p:cNvSpPr>
            <a:spLocks noGrp="1"/>
          </p:cNvSpPr>
          <p:nvPr>
            <p:ph idx="1"/>
          </p:nvPr>
        </p:nvSpPr>
        <p:spPr>
          <a:solidFill>
            <a:schemeClr val="accent1">
              <a:lumMod val="20000"/>
              <a:lumOff val="80000"/>
            </a:schemeClr>
          </a:solidFill>
        </p:spPr>
        <p:txBody>
          <a:bodyPr/>
          <a:lstStyle/>
          <a:p>
            <a:pPr marL="685800" lvl="0" indent="-685800" defTabSz="3506788">
              <a:lnSpc>
                <a:spcPct val="100000"/>
              </a:lnSpc>
              <a:spcBef>
                <a:spcPct val="0"/>
              </a:spcBef>
              <a:defRPr/>
            </a:pPr>
            <a:r>
              <a:rPr lang="en-GB" sz="3200" dirty="0" smtClean="0">
                <a:solidFill>
                  <a:prstClr val="black"/>
                </a:solidFill>
                <a:latin typeface="Calibri" panose="020F0502020204030204" pitchFamily="34" charset="0"/>
              </a:rPr>
              <a:t>Adoption </a:t>
            </a:r>
            <a:r>
              <a:rPr lang="en-GB" sz="3200" dirty="0">
                <a:solidFill>
                  <a:prstClr val="black"/>
                </a:solidFill>
                <a:latin typeface="Calibri" panose="020F0502020204030204" pitchFamily="34" charset="0"/>
              </a:rPr>
              <a:t>of an organisational approach to risk management and shared decision </a:t>
            </a:r>
            <a:r>
              <a:rPr lang="en-GB" sz="3200" dirty="0" smtClean="0">
                <a:solidFill>
                  <a:prstClr val="black"/>
                </a:solidFill>
                <a:latin typeface="Calibri" panose="020F0502020204030204" pitchFamily="34" charset="0"/>
              </a:rPr>
              <a:t>making </a:t>
            </a:r>
          </a:p>
          <a:p>
            <a:pPr marL="685800" lvl="0" indent="-685800" defTabSz="3506788">
              <a:lnSpc>
                <a:spcPct val="100000"/>
              </a:lnSpc>
              <a:spcBef>
                <a:spcPct val="0"/>
              </a:spcBef>
              <a:defRPr/>
            </a:pPr>
            <a:r>
              <a:rPr lang="en-GB" sz="3200" dirty="0" smtClean="0">
                <a:solidFill>
                  <a:prstClr val="black"/>
                </a:solidFill>
                <a:latin typeface="Calibri" panose="020F0502020204030204" pitchFamily="34" charset="0"/>
              </a:rPr>
              <a:t>Panels include clinicians and senior managers</a:t>
            </a:r>
          </a:p>
          <a:p>
            <a:pPr marL="685800" lvl="0" indent="-685800" defTabSz="3506788">
              <a:lnSpc>
                <a:spcPct val="100000"/>
              </a:lnSpc>
              <a:spcBef>
                <a:spcPct val="0"/>
              </a:spcBef>
              <a:defRPr/>
            </a:pPr>
            <a:r>
              <a:rPr lang="en-GB" sz="3200" dirty="0">
                <a:solidFill>
                  <a:prstClr val="black"/>
                </a:solidFill>
                <a:latin typeface="Calibri" panose="020F0502020204030204" pitchFamily="34" charset="0"/>
              </a:rPr>
              <a:t>E</a:t>
            </a:r>
            <a:r>
              <a:rPr lang="en-GB" sz="3200" dirty="0" smtClean="0">
                <a:solidFill>
                  <a:prstClr val="black"/>
                </a:solidFill>
                <a:latin typeface="Calibri" panose="020F0502020204030204" pitchFamily="34" charset="0"/>
              </a:rPr>
              <a:t>mbedded in Board Governance structures</a:t>
            </a:r>
            <a:endParaRPr lang="en-GB" sz="3200" dirty="0">
              <a:solidFill>
                <a:prstClr val="black"/>
              </a:solidFill>
              <a:latin typeface="Calibri" panose="020F0502020204030204" pitchFamily="34" charset="0"/>
            </a:endParaRPr>
          </a:p>
          <a:p>
            <a:pPr marL="685800" lvl="0" indent="-685800" defTabSz="3506788">
              <a:lnSpc>
                <a:spcPct val="100000"/>
              </a:lnSpc>
              <a:spcBef>
                <a:spcPct val="0"/>
              </a:spcBef>
              <a:defRPr/>
            </a:pPr>
            <a:r>
              <a:rPr lang="en-GB" sz="3200" dirty="0">
                <a:solidFill>
                  <a:prstClr val="black"/>
                </a:solidFill>
                <a:latin typeface="Calibri" panose="020F0502020204030204" pitchFamily="34" charset="0"/>
              </a:rPr>
              <a:t>Provision of externality and capacity for reflection in complex and ethically changing scenarios</a:t>
            </a:r>
          </a:p>
          <a:p>
            <a:pPr marL="685800" lvl="0" indent="-685800" defTabSz="3506788">
              <a:lnSpc>
                <a:spcPct val="100000"/>
              </a:lnSpc>
              <a:spcBef>
                <a:spcPct val="0"/>
              </a:spcBef>
              <a:defRPr/>
            </a:pPr>
            <a:r>
              <a:rPr lang="en-GB" sz="3200" dirty="0">
                <a:solidFill>
                  <a:prstClr val="black"/>
                </a:solidFill>
                <a:latin typeface="Calibri" panose="020F0502020204030204" pitchFamily="34" charset="0"/>
              </a:rPr>
              <a:t>Greater objectivity in viewing current practice especially where there is </a:t>
            </a:r>
            <a:r>
              <a:rPr lang="en-GB" sz="3200" dirty="0" smtClean="0">
                <a:solidFill>
                  <a:prstClr val="black"/>
                </a:solidFill>
                <a:latin typeface="Calibri" panose="020F0502020204030204" pitchFamily="34" charset="0"/>
              </a:rPr>
              <a:t>disagreement </a:t>
            </a:r>
            <a:r>
              <a:rPr lang="en-GB" sz="3200" dirty="0">
                <a:solidFill>
                  <a:prstClr val="black"/>
                </a:solidFill>
                <a:latin typeface="Calibri" panose="020F0502020204030204" pitchFamily="34" charset="0"/>
              </a:rPr>
              <a:t>within the clinical team</a:t>
            </a:r>
          </a:p>
          <a:p>
            <a:endParaRPr lang="en-GB" dirty="0"/>
          </a:p>
        </p:txBody>
      </p:sp>
    </p:spTree>
    <p:extLst>
      <p:ext uri="{BB962C8B-B14F-4D97-AF65-F5344CB8AC3E}">
        <p14:creationId xmlns:p14="http://schemas.microsoft.com/office/powerpoint/2010/main" val="18838582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595959"/>
        </a:solidFill>
        <a:effectLst/>
      </p:bgPr>
    </p:bg>
    <p:spTree>
      <p:nvGrpSpPr>
        <p:cNvPr id="1" name=""/>
        <p:cNvGrpSpPr/>
        <p:nvPr/>
      </p:nvGrpSpPr>
      <p:grpSpPr>
        <a:xfrm>
          <a:off x="0" y="0"/>
          <a:ext cx="0" cy="0"/>
          <a:chOff x="0" y="0"/>
          <a:chExt cx="0" cy="0"/>
        </a:xfrm>
      </p:grpSpPr>
      <p:sp>
        <p:nvSpPr>
          <p:cNvPr id="2" name="Flowchart: Alternate Process 1"/>
          <p:cNvSpPr/>
          <p:nvPr/>
        </p:nvSpPr>
        <p:spPr>
          <a:xfrm>
            <a:off x="411480" y="192688"/>
            <a:ext cx="11558017" cy="1218437"/>
          </a:xfrm>
          <a:prstGeom prst="flowChartAlternateProcess">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561787" eaLnBrk="0" fontAlgn="base" hangingPunct="0">
              <a:spcBef>
                <a:spcPct val="0"/>
              </a:spcBef>
              <a:spcAft>
                <a:spcPct val="0"/>
              </a:spcAft>
              <a:defRPr/>
            </a:pPr>
            <a:endParaRPr lang="en-GB" sz="782">
              <a:solidFill>
                <a:prstClr val="white"/>
              </a:solidFill>
            </a:endParaRPr>
          </a:p>
        </p:txBody>
      </p:sp>
      <p:sp>
        <p:nvSpPr>
          <p:cNvPr id="2053" name="TextBox 2"/>
          <p:cNvSpPr txBox="1">
            <a:spLocks noChangeArrowheads="1"/>
          </p:cNvSpPr>
          <p:nvPr/>
        </p:nvSpPr>
        <p:spPr bwMode="auto">
          <a:xfrm>
            <a:off x="736092" y="268908"/>
            <a:ext cx="11096244"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defTabSz="561787" eaLnBrk="0" fontAlgn="base" hangingPunct="0">
              <a:spcBef>
                <a:spcPct val="0"/>
              </a:spcBef>
              <a:spcAft>
                <a:spcPct val="0"/>
              </a:spcAft>
            </a:pPr>
            <a:r>
              <a:rPr lang="en-GB" altLang="en-US" dirty="0" smtClean="0">
                <a:solidFill>
                  <a:prstClr val="black"/>
                </a:solidFill>
              </a:rPr>
              <a:t>Small </a:t>
            </a:r>
            <a:r>
              <a:rPr lang="en-GB" altLang="en-US" dirty="0">
                <a:solidFill>
                  <a:prstClr val="black"/>
                </a:solidFill>
              </a:rPr>
              <a:t>study of 8 cases </a:t>
            </a:r>
            <a:r>
              <a:rPr lang="en-GB" altLang="en-US" dirty="0" smtClean="0">
                <a:solidFill>
                  <a:prstClr val="black"/>
                </a:solidFill>
              </a:rPr>
              <a:t>explores </a:t>
            </a:r>
            <a:r>
              <a:rPr lang="en-GB" altLang="en-US" dirty="0">
                <a:solidFill>
                  <a:prstClr val="black"/>
                </a:solidFill>
              </a:rPr>
              <a:t>how we used the Action/Consequences model as a tool to prompt discussion about the ethical dilemmas teams </a:t>
            </a:r>
            <a:r>
              <a:rPr lang="en-GB" altLang="en-US" dirty="0" smtClean="0">
                <a:solidFill>
                  <a:prstClr val="black"/>
                </a:solidFill>
              </a:rPr>
              <a:t>faced in complex, risky situations. </a:t>
            </a:r>
            <a:r>
              <a:rPr lang="en-GB" altLang="en-US" dirty="0">
                <a:solidFill>
                  <a:prstClr val="black"/>
                </a:solidFill>
              </a:rPr>
              <a:t>Alongside this we utilised a </a:t>
            </a:r>
            <a:r>
              <a:rPr lang="en-GB" altLang="en-US" dirty="0" err="1">
                <a:solidFill>
                  <a:prstClr val="black"/>
                </a:solidFill>
              </a:rPr>
              <a:t>mentalizing</a:t>
            </a:r>
            <a:r>
              <a:rPr lang="en-GB" altLang="en-US" dirty="0">
                <a:solidFill>
                  <a:prstClr val="black"/>
                </a:solidFill>
              </a:rPr>
              <a:t> stance </a:t>
            </a:r>
            <a:r>
              <a:rPr lang="en-GB" altLang="en-US" dirty="0" smtClean="0">
                <a:solidFill>
                  <a:prstClr val="black"/>
                </a:solidFill>
              </a:rPr>
              <a:t>which provided </a:t>
            </a:r>
            <a:r>
              <a:rPr lang="en-GB" altLang="en-US" dirty="0">
                <a:solidFill>
                  <a:prstClr val="black"/>
                </a:solidFill>
              </a:rPr>
              <a:t>a framework </a:t>
            </a:r>
            <a:r>
              <a:rPr lang="en-GB" altLang="en-US" dirty="0" smtClean="0">
                <a:solidFill>
                  <a:prstClr val="black"/>
                </a:solidFill>
              </a:rPr>
              <a:t>to </a:t>
            </a:r>
            <a:r>
              <a:rPr lang="en-GB" altLang="en-US" dirty="0">
                <a:solidFill>
                  <a:prstClr val="black"/>
                </a:solidFill>
              </a:rPr>
              <a:t>help </a:t>
            </a:r>
            <a:r>
              <a:rPr lang="en-GB" altLang="en-US" dirty="0" smtClean="0">
                <a:solidFill>
                  <a:prstClr val="black"/>
                </a:solidFill>
              </a:rPr>
              <a:t>promote </a:t>
            </a:r>
            <a:r>
              <a:rPr lang="en-GB" altLang="en-US" dirty="0" err="1" smtClean="0">
                <a:solidFill>
                  <a:prstClr val="black"/>
                </a:solidFill>
              </a:rPr>
              <a:t>curiousity</a:t>
            </a:r>
            <a:r>
              <a:rPr lang="en-GB" altLang="en-US" dirty="0" smtClean="0">
                <a:solidFill>
                  <a:prstClr val="black"/>
                </a:solidFill>
              </a:rPr>
              <a:t>, </a:t>
            </a:r>
            <a:r>
              <a:rPr lang="en-GB" altLang="en-US" dirty="0">
                <a:solidFill>
                  <a:prstClr val="black"/>
                </a:solidFill>
              </a:rPr>
              <a:t>empathy and </a:t>
            </a:r>
            <a:r>
              <a:rPr lang="en-GB" altLang="en-US" dirty="0" smtClean="0">
                <a:solidFill>
                  <a:prstClr val="black"/>
                </a:solidFill>
              </a:rPr>
              <a:t>shared understanding of the </a:t>
            </a:r>
            <a:r>
              <a:rPr lang="en-GB" altLang="en-US" dirty="0" smtClean="0">
                <a:solidFill>
                  <a:prstClr val="black"/>
                </a:solidFill>
              </a:rPr>
              <a:t>situation. </a:t>
            </a:r>
            <a:endParaRPr lang="en-GB" altLang="en-US" dirty="0">
              <a:solidFill>
                <a:prstClr val="black"/>
              </a:solidFill>
            </a:endParaRPr>
          </a:p>
        </p:txBody>
      </p:sp>
      <p:sp>
        <p:nvSpPr>
          <p:cNvPr id="8" name="Flowchart: Alternate Process 7"/>
          <p:cNvSpPr/>
          <p:nvPr/>
        </p:nvSpPr>
        <p:spPr>
          <a:xfrm>
            <a:off x="736092" y="5007469"/>
            <a:ext cx="10844783" cy="1376534"/>
          </a:xfrm>
          <a:prstGeom prst="flowChartAlternateProcess">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561787" eaLnBrk="0" fontAlgn="base" hangingPunct="0">
              <a:spcBef>
                <a:spcPct val="0"/>
              </a:spcBef>
              <a:spcAft>
                <a:spcPct val="0"/>
              </a:spcAft>
              <a:defRPr/>
            </a:pPr>
            <a:endParaRPr lang="en-GB" sz="782">
              <a:solidFill>
                <a:prstClr val="white"/>
              </a:solidFill>
            </a:endParaRPr>
          </a:p>
        </p:txBody>
      </p:sp>
      <p:sp>
        <p:nvSpPr>
          <p:cNvPr id="2055" name="TextBox 8"/>
          <p:cNvSpPr txBox="1">
            <a:spLocks noChangeArrowheads="1"/>
          </p:cNvSpPr>
          <p:nvPr/>
        </p:nvSpPr>
        <p:spPr bwMode="auto">
          <a:xfrm>
            <a:off x="896112" y="5083297"/>
            <a:ext cx="10524744"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defTabSz="561787" eaLnBrk="0" fontAlgn="base" hangingPunct="0">
              <a:spcBef>
                <a:spcPct val="0"/>
              </a:spcBef>
              <a:spcAft>
                <a:spcPct val="0"/>
              </a:spcAft>
            </a:pPr>
            <a:r>
              <a:rPr lang="en-GB" altLang="en-US" sz="1400" dirty="0">
                <a:solidFill>
                  <a:prstClr val="black"/>
                </a:solidFill>
              </a:rPr>
              <a:t>The Action/ Consequences tool prompts discussion around the impact of ethical dilemmas on how we deliver care, and works well alongside assisting teams engage in reflection. </a:t>
            </a:r>
            <a:r>
              <a:rPr lang="en-GB" altLang="en-US" sz="1400" dirty="0" err="1">
                <a:solidFill>
                  <a:prstClr val="black"/>
                </a:solidFill>
              </a:rPr>
              <a:t>Mentalizing</a:t>
            </a:r>
            <a:r>
              <a:rPr lang="en-GB" altLang="en-US" sz="1400" dirty="0">
                <a:solidFill>
                  <a:prstClr val="black"/>
                </a:solidFill>
              </a:rPr>
              <a:t> is a valuable stance for helping staff to be reflective and question their practice, explore anxiety and understand the factors influencing the ethical dilemma from various perspectives. By promoting curiosity, empathy, self-awareness and reflection, </a:t>
            </a:r>
            <a:r>
              <a:rPr lang="en-GB" altLang="en-US" sz="1400" dirty="0" err="1">
                <a:solidFill>
                  <a:prstClr val="black"/>
                </a:solidFill>
              </a:rPr>
              <a:t>mentalizing</a:t>
            </a:r>
            <a:r>
              <a:rPr lang="en-GB" altLang="en-US" sz="1400" dirty="0">
                <a:solidFill>
                  <a:prstClr val="black"/>
                </a:solidFill>
              </a:rPr>
              <a:t> can create a more compassionate and effective working environment and help lead to cohesive approaches that could benefit the care that is provided to our patients. </a:t>
            </a:r>
            <a:endParaRPr lang="en-GB" altLang="en-US" sz="1400" b="1" i="1" dirty="0">
              <a:solidFill>
                <a:prstClr val="black"/>
              </a:solidFill>
            </a:endParaRPr>
          </a:p>
        </p:txBody>
      </p:sp>
      <p:sp>
        <p:nvSpPr>
          <p:cNvPr id="10" name="Pentagon 9"/>
          <p:cNvSpPr/>
          <p:nvPr/>
        </p:nvSpPr>
        <p:spPr>
          <a:xfrm>
            <a:off x="1480879" y="1851525"/>
            <a:ext cx="2847993" cy="446636"/>
          </a:xfrm>
          <a:prstGeom prst="homePlat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561787" eaLnBrk="0" fontAlgn="base" hangingPunct="0">
              <a:spcBef>
                <a:spcPct val="0"/>
              </a:spcBef>
              <a:spcAft>
                <a:spcPct val="0"/>
              </a:spcAft>
              <a:defRPr/>
            </a:pPr>
            <a:endParaRPr lang="en-GB" sz="782">
              <a:solidFill>
                <a:prstClr val="white"/>
              </a:solidFill>
            </a:endParaRPr>
          </a:p>
        </p:txBody>
      </p:sp>
      <p:sp>
        <p:nvSpPr>
          <p:cNvPr id="2059" name="TextBox 10"/>
          <p:cNvSpPr txBox="1">
            <a:spLocks noChangeArrowheads="1"/>
          </p:cNvSpPr>
          <p:nvPr/>
        </p:nvSpPr>
        <p:spPr bwMode="auto">
          <a:xfrm>
            <a:off x="1690775" y="1931112"/>
            <a:ext cx="242170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defTabSz="561787" eaLnBrk="0" fontAlgn="base" hangingPunct="0">
              <a:spcBef>
                <a:spcPct val="0"/>
              </a:spcBef>
              <a:spcAft>
                <a:spcPct val="0"/>
              </a:spcAft>
              <a:defRPr/>
            </a:pPr>
            <a:r>
              <a:rPr lang="en-GB" altLang="en-US" sz="1400" dirty="0">
                <a:solidFill>
                  <a:prstClr val="black"/>
                </a:solidFill>
              </a:rPr>
              <a:t>We have to do something</a:t>
            </a:r>
            <a:r>
              <a:rPr lang="en-GB" altLang="en-US" sz="782" dirty="0">
                <a:solidFill>
                  <a:prstClr val="black"/>
                </a:solidFill>
              </a:rPr>
              <a:t>.</a:t>
            </a:r>
          </a:p>
        </p:txBody>
      </p:sp>
      <p:sp>
        <p:nvSpPr>
          <p:cNvPr id="20" name="Oval Callout 19"/>
          <p:cNvSpPr/>
          <p:nvPr/>
        </p:nvSpPr>
        <p:spPr>
          <a:xfrm>
            <a:off x="6818476" y="1391065"/>
            <a:ext cx="3660547" cy="1425846"/>
          </a:xfrm>
          <a:prstGeom prst="wedgeEllipseCallout">
            <a:avLst>
              <a:gd name="adj1" fmla="val -43065"/>
              <a:gd name="adj2" fmla="val 66989"/>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561787" eaLnBrk="0" fontAlgn="base" hangingPunct="0">
              <a:spcBef>
                <a:spcPct val="0"/>
              </a:spcBef>
              <a:spcAft>
                <a:spcPct val="0"/>
              </a:spcAft>
              <a:defRPr/>
            </a:pPr>
            <a:endParaRPr lang="en-GB" sz="782">
              <a:solidFill>
                <a:prstClr val="white"/>
              </a:solidFill>
            </a:endParaRPr>
          </a:p>
        </p:txBody>
      </p:sp>
      <p:sp>
        <p:nvSpPr>
          <p:cNvPr id="6" name="TextBox 21"/>
          <p:cNvSpPr txBox="1">
            <a:spLocks noChangeArrowheads="1"/>
          </p:cNvSpPr>
          <p:nvPr/>
        </p:nvSpPr>
        <p:spPr bwMode="auto">
          <a:xfrm>
            <a:off x="7297994" y="1521628"/>
            <a:ext cx="2843365"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defTabSz="561787" eaLnBrk="0" fontAlgn="base" hangingPunct="0">
              <a:spcBef>
                <a:spcPct val="0"/>
              </a:spcBef>
              <a:spcAft>
                <a:spcPct val="0"/>
              </a:spcAft>
            </a:pPr>
            <a:r>
              <a:rPr lang="en-GB" altLang="en-US" sz="1400" b="1" u="sng" dirty="0">
                <a:solidFill>
                  <a:prstClr val="black"/>
                </a:solidFill>
              </a:rPr>
              <a:t>Feedback</a:t>
            </a:r>
            <a:r>
              <a:rPr lang="en-GB" altLang="en-US" sz="1400" dirty="0">
                <a:solidFill>
                  <a:prstClr val="black"/>
                </a:solidFill>
              </a:rPr>
              <a:t> – I didn’t think about it this much before.  We need to be doing the same thing, it is good we are talking like this. I never thought about how other teams felt</a:t>
            </a:r>
          </a:p>
        </p:txBody>
      </p:sp>
      <p:sp>
        <p:nvSpPr>
          <p:cNvPr id="3" name="Pentagon 2"/>
          <p:cNvSpPr/>
          <p:nvPr/>
        </p:nvSpPr>
        <p:spPr>
          <a:xfrm>
            <a:off x="1480879" y="2383246"/>
            <a:ext cx="2869867" cy="433664"/>
          </a:xfrm>
          <a:prstGeom prst="homePlat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10362" tIns="5181" rIns="10362" bIns="5181" anchor="ctr"/>
          <a:lstStyle/>
          <a:p>
            <a:pPr algn="ctr" defTabSz="561787" eaLnBrk="0" fontAlgn="base" hangingPunct="0">
              <a:spcBef>
                <a:spcPct val="0"/>
              </a:spcBef>
              <a:spcAft>
                <a:spcPct val="0"/>
              </a:spcAft>
              <a:defRPr/>
            </a:pPr>
            <a:endParaRPr lang="en-GB" sz="782">
              <a:solidFill>
                <a:prstClr val="white"/>
              </a:solidFill>
            </a:endParaRPr>
          </a:p>
        </p:txBody>
      </p:sp>
      <p:sp>
        <p:nvSpPr>
          <p:cNvPr id="2061" name="TextBox 6"/>
          <p:cNvSpPr txBox="1">
            <a:spLocks noChangeArrowheads="1"/>
          </p:cNvSpPr>
          <p:nvPr/>
        </p:nvSpPr>
        <p:spPr bwMode="auto">
          <a:xfrm>
            <a:off x="1689109" y="2434122"/>
            <a:ext cx="256693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defTabSz="561787" eaLnBrk="0" fontAlgn="base" hangingPunct="0">
              <a:spcBef>
                <a:spcPct val="0"/>
              </a:spcBef>
              <a:spcAft>
                <a:spcPct val="0"/>
              </a:spcAft>
            </a:pPr>
            <a:r>
              <a:rPr lang="en-GB" altLang="en-US" sz="1400" dirty="0">
                <a:solidFill>
                  <a:prstClr val="black"/>
                </a:solidFill>
              </a:rPr>
              <a:t>I'm exhausted</a:t>
            </a:r>
          </a:p>
        </p:txBody>
      </p:sp>
      <p:sp>
        <p:nvSpPr>
          <p:cNvPr id="9" name="Pentagon 8"/>
          <p:cNvSpPr/>
          <p:nvPr/>
        </p:nvSpPr>
        <p:spPr>
          <a:xfrm>
            <a:off x="1480879" y="2903497"/>
            <a:ext cx="2882839" cy="446890"/>
          </a:xfrm>
          <a:prstGeom prst="homePlat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10362" tIns="5181" rIns="10362" bIns="5181" anchor="ctr"/>
          <a:lstStyle/>
          <a:p>
            <a:pPr algn="ctr" defTabSz="561787" eaLnBrk="0" fontAlgn="base" hangingPunct="0">
              <a:spcBef>
                <a:spcPct val="0"/>
              </a:spcBef>
              <a:spcAft>
                <a:spcPct val="0"/>
              </a:spcAft>
              <a:defRPr/>
            </a:pPr>
            <a:endParaRPr lang="en-GB" sz="782">
              <a:solidFill>
                <a:prstClr val="white"/>
              </a:solidFill>
            </a:endParaRPr>
          </a:p>
        </p:txBody>
      </p:sp>
      <p:sp>
        <p:nvSpPr>
          <p:cNvPr id="2063" name="TextBox 10"/>
          <p:cNvSpPr txBox="1">
            <a:spLocks noChangeArrowheads="1"/>
          </p:cNvSpPr>
          <p:nvPr/>
        </p:nvSpPr>
        <p:spPr bwMode="auto">
          <a:xfrm>
            <a:off x="1689109" y="2970412"/>
            <a:ext cx="247182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defTabSz="561787" eaLnBrk="0" fontAlgn="base" hangingPunct="0">
              <a:spcBef>
                <a:spcPct val="0"/>
              </a:spcBef>
              <a:spcAft>
                <a:spcPct val="0"/>
              </a:spcAft>
            </a:pPr>
            <a:r>
              <a:rPr lang="en-GB" altLang="en-US" sz="1400" dirty="0">
                <a:solidFill>
                  <a:prstClr val="black"/>
                </a:solidFill>
              </a:rPr>
              <a:t>I can feel so confused….</a:t>
            </a:r>
          </a:p>
        </p:txBody>
      </p:sp>
      <p:sp>
        <p:nvSpPr>
          <p:cNvPr id="13" name="Pentagon 12"/>
          <p:cNvSpPr/>
          <p:nvPr/>
        </p:nvSpPr>
        <p:spPr>
          <a:xfrm>
            <a:off x="1477632" y="3460804"/>
            <a:ext cx="2847993" cy="424508"/>
          </a:xfrm>
          <a:prstGeom prst="homePlat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10362" tIns="5181" rIns="10362" bIns="5181" anchor="ctr"/>
          <a:lstStyle/>
          <a:p>
            <a:pPr algn="ctr" defTabSz="561787" eaLnBrk="0" fontAlgn="base" hangingPunct="0">
              <a:spcBef>
                <a:spcPct val="0"/>
              </a:spcBef>
              <a:spcAft>
                <a:spcPct val="0"/>
              </a:spcAft>
              <a:defRPr/>
            </a:pPr>
            <a:endParaRPr lang="en-GB" sz="782">
              <a:solidFill>
                <a:prstClr val="white"/>
              </a:solidFill>
            </a:endParaRPr>
          </a:p>
        </p:txBody>
      </p:sp>
      <p:sp>
        <p:nvSpPr>
          <p:cNvPr id="2065" name="TextBox 14"/>
          <p:cNvSpPr txBox="1">
            <a:spLocks noChangeArrowheads="1"/>
          </p:cNvSpPr>
          <p:nvPr/>
        </p:nvSpPr>
        <p:spPr bwMode="auto">
          <a:xfrm>
            <a:off x="1689109" y="3434382"/>
            <a:ext cx="234210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defTabSz="561787" eaLnBrk="0" fontAlgn="base" hangingPunct="0">
              <a:spcBef>
                <a:spcPct val="0"/>
              </a:spcBef>
              <a:spcAft>
                <a:spcPct val="0"/>
              </a:spcAft>
            </a:pPr>
            <a:r>
              <a:rPr lang="en-GB" altLang="en-US" sz="1400" dirty="0">
                <a:solidFill>
                  <a:prstClr val="black"/>
                </a:solidFill>
              </a:rPr>
              <a:t>Will they complete suicide? Do they want to die?</a:t>
            </a:r>
          </a:p>
        </p:txBody>
      </p:sp>
      <p:sp>
        <p:nvSpPr>
          <p:cNvPr id="17" name="Pentagon 16"/>
          <p:cNvSpPr/>
          <p:nvPr/>
        </p:nvSpPr>
        <p:spPr>
          <a:xfrm>
            <a:off x="1487364" y="4025935"/>
            <a:ext cx="2869867" cy="391697"/>
          </a:xfrm>
          <a:prstGeom prst="homePlat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10362" tIns="5181" rIns="10362" bIns="5181" anchor="ctr"/>
          <a:lstStyle/>
          <a:p>
            <a:pPr algn="ctr" defTabSz="561787" eaLnBrk="0" fontAlgn="base" hangingPunct="0">
              <a:spcBef>
                <a:spcPct val="0"/>
              </a:spcBef>
              <a:spcAft>
                <a:spcPct val="0"/>
              </a:spcAft>
              <a:defRPr/>
            </a:pPr>
            <a:endParaRPr lang="en-GB" sz="782">
              <a:solidFill>
                <a:prstClr val="white"/>
              </a:solidFill>
            </a:endParaRPr>
          </a:p>
        </p:txBody>
      </p:sp>
      <p:sp>
        <p:nvSpPr>
          <p:cNvPr id="2067" name="TextBox 18"/>
          <p:cNvSpPr txBox="1">
            <a:spLocks noChangeArrowheads="1"/>
          </p:cNvSpPr>
          <p:nvPr/>
        </p:nvSpPr>
        <p:spPr bwMode="auto">
          <a:xfrm>
            <a:off x="1696565" y="4015041"/>
            <a:ext cx="245146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defTabSz="561787" eaLnBrk="0" fontAlgn="base" hangingPunct="0">
              <a:spcBef>
                <a:spcPct val="0"/>
              </a:spcBef>
              <a:spcAft>
                <a:spcPct val="0"/>
              </a:spcAft>
            </a:pPr>
            <a:r>
              <a:rPr lang="en-GB" altLang="en-US" sz="1400" dirty="0">
                <a:solidFill>
                  <a:prstClr val="black"/>
                </a:solidFill>
              </a:rPr>
              <a:t>Whose responsibility, is it?</a:t>
            </a:r>
          </a:p>
        </p:txBody>
      </p:sp>
      <p:sp>
        <p:nvSpPr>
          <p:cNvPr id="21" name="Oval 20"/>
          <p:cNvSpPr/>
          <p:nvPr/>
        </p:nvSpPr>
        <p:spPr>
          <a:xfrm>
            <a:off x="4329924" y="1521627"/>
            <a:ext cx="2576319" cy="3295905"/>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10362" tIns="5181" rIns="10362" bIns="5181" anchor="ctr"/>
          <a:lstStyle/>
          <a:p>
            <a:pPr algn="ctr" defTabSz="561787" eaLnBrk="0" fontAlgn="base" hangingPunct="0">
              <a:spcBef>
                <a:spcPct val="0"/>
              </a:spcBef>
              <a:spcAft>
                <a:spcPct val="0"/>
              </a:spcAft>
              <a:defRPr/>
            </a:pPr>
            <a:endParaRPr lang="en-GB" sz="782">
              <a:solidFill>
                <a:prstClr val="white"/>
              </a:solidFill>
            </a:endParaRPr>
          </a:p>
        </p:txBody>
      </p:sp>
      <p:sp>
        <p:nvSpPr>
          <p:cNvPr id="2069" name="TextBox 21"/>
          <p:cNvSpPr txBox="1">
            <a:spLocks noChangeArrowheads="1"/>
          </p:cNvSpPr>
          <p:nvPr/>
        </p:nvSpPr>
        <p:spPr bwMode="auto">
          <a:xfrm>
            <a:off x="4484890" y="1910412"/>
            <a:ext cx="2176819"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defTabSz="561787" eaLnBrk="0" fontAlgn="base" hangingPunct="0">
              <a:spcBef>
                <a:spcPct val="0"/>
              </a:spcBef>
              <a:spcAft>
                <a:spcPct val="0"/>
              </a:spcAft>
            </a:pPr>
            <a:r>
              <a:rPr lang="en-GB" altLang="en-US" sz="1400" b="1" u="sng" dirty="0">
                <a:solidFill>
                  <a:prstClr val="black"/>
                </a:solidFill>
              </a:rPr>
              <a:t>What we </a:t>
            </a:r>
            <a:r>
              <a:rPr lang="en-GB" altLang="en-US" sz="1400" b="1" u="sng" dirty="0" smtClean="0">
                <a:solidFill>
                  <a:prstClr val="black"/>
                </a:solidFill>
              </a:rPr>
              <a:t>did</a:t>
            </a:r>
            <a:endParaRPr lang="en-GB" altLang="en-US" sz="1400" b="1" u="sng" dirty="0">
              <a:solidFill>
                <a:prstClr val="black"/>
              </a:solidFill>
            </a:endParaRPr>
          </a:p>
          <a:p>
            <a:pPr algn="ctr" defTabSz="561787" eaLnBrk="0" fontAlgn="base" hangingPunct="0">
              <a:spcBef>
                <a:spcPct val="0"/>
              </a:spcBef>
              <a:spcAft>
                <a:spcPct val="0"/>
              </a:spcAft>
            </a:pPr>
            <a:r>
              <a:rPr lang="en-GB" altLang="en-US" sz="1400" dirty="0" smtClean="0">
                <a:solidFill>
                  <a:prstClr val="black"/>
                </a:solidFill>
              </a:rPr>
              <a:t>Facilitated </a:t>
            </a:r>
            <a:r>
              <a:rPr lang="en-GB" altLang="en-US" sz="1400" dirty="0">
                <a:solidFill>
                  <a:prstClr val="black"/>
                </a:solidFill>
              </a:rPr>
              <a:t>discussion with teams using the action/consequences model and a </a:t>
            </a:r>
            <a:r>
              <a:rPr lang="en-GB" altLang="en-US" sz="1400" dirty="0" err="1">
                <a:solidFill>
                  <a:prstClr val="black"/>
                </a:solidFill>
              </a:rPr>
              <a:t>mentalizing</a:t>
            </a:r>
            <a:r>
              <a:rPr lang="en-GB" altLang="en-US" sz="1400" dirty="0">
                <a:solidFill>
                  <a:prstClr val="black"/>
                </a:solidFill>
              </a:rPr>
              <a:t> frame to facilitate thinking in the team:</a:t>
            </a:r>
          </a:p>
          <a:p>
            <a:pPr algn="ctr" defTabSz="561787" eaLnBrk="0" fontAlgn="base" hangingPunct="0">
              <a:spcBef>
                <a:spcPct val="0"/>
              </a:spcBef>
              <a:spcAft>
                <a:spcPct val="0"/>
              </a:spcAft>
            </a:pPr>
            <a:r>
              <a:rPr lang="en-GB" altLang="en-US" sz="1400" dirty="0">
                <a:solidFill>
                  <a:prstClr val="black"/>
                </a:solidFill>
              </a:rPr>
              <a:t>Interested and curious</a:t>
            </a:r>
          </a:p>
          <a:p>
            <a:pPr algn="ctr" defTabSz="561787" eaLnBrk="0" fontAlgn="base" hangingPunct="0">
              <a:spcBef>
                <a:spcPct val="0"/>
              </a:spcBef>
              <a:spcAft>
                <a:spcPct val="0"/>
              </a:spcAft>
            </a:pPr>
            <a:r>
              <a:rPr lang="en-GB" altLang="en-US" sz="1400" dirty="0">
                <a:solidFill>
                  <a:prstClr val="black"/>
                </a:solidFill>
              </a:rPr>
              <a:t>Different perspectives</a:t>
            </a:r>
          </a:p>
          <a:p>
            <a:pPr algn="ctr" defTabSz="561787" eaLnBrk="0" fontAlgn="base" hangingPunct="0">
              <a:spcBef>
                <a:spcPct val="0"/>
              </a:spcBef>
              <a:spcAft>
                <a:spcPct val="0"/>
              </a:spcAft>
            </a:pPr>
            <a:r>
              <a:rPr lang="en-GB" altLang="en-US" sz="1400" dirty="0">
                <a:solidFill>
                  <a:prstClr val="black"/>
                </a:solidFill>
              </a:rPr>
              <a:t>Knowledge and feelings</a:t>
            </a:r>
          </a:p>
          <a:p>
            <a:pPr algn="ctr" defTabSz="561787" eaLnBrk="0" fontAlgn="base" hangingPunct="0">
              <a:spcBef>
                <a:spcPct val="0"/>
              </a:spcBef>
              <a:spcAft>
                <a:spcPct val="0"/>
              </a:spcAft>
            </a:pPr>
            <a:r>
              <a:rPr lang="en-GB" altLang="en-US" sz="1400" dirty="0">
                <a:solidFill>
                  <a:prstClr val="black"/>
                </a:solidFill>
              </a:rPr>
              <a:t>Reactions and reflections</a:t>
            </a:r>
          </a:p>
        </p:txBody>
      </p:sp>
      <p:sp>
        <p:nvSpPr>
          <p:cNvPr id="23" name="Cloud Callout 22"/>
          <p:cNvSpPr/>
          <p:nvPr/>
        </p:nvSpPr>
        <p:spPr>
          <a:xfrm>
            <a:off x="6635600" y="3006239"/>
            <a:ext cx="3076528" cy="1579554"/>
          </a:xfrm>
          <a:prstGeom prst="cloudCallou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10362" tIns="5181" rIns="10362" bIns="5181" anchor="ctr"/>
          <a:lstStyle/>
          <a:p>
            <a:pPr algn="ctr" defTabSz="561787" eaLnBrk="0" fontAlgn="base" hangingPunct="0">
              <a:spcBef>
                <a:spcPct val="0"/>
              </a:spcBef>
              <a:spcAft>
                <a:spcPct val="0"/>
              </a:spcAft>
              <a:defRPr/>
            </a:pPr>
            <a:endParaRPr lang="en-GB" sz="782">
              <a:solidFill>
                <a:prstClr val="white"/>
              </a:solidFill>
            </a:endParaRPr>
          </a:p>
        </p:txBody>
      </p:sp>
      <p:sp>
        <p:nvSpPr>
          <p:cNvPr id="24" name="TextBox 23"/>
          <p:cNvSpPr txBox="1"/>
          <p:nvPr/>
        </p:nvSpPr>
        <p:spPr>
          <a:xfrm>
            <a:off x="7152437" y="3350387"/>
            <a:ext cx="2148281" cy="1312411"/>
          </a:xfrm>
          <a:prstGeom prst="rect">
            <a:avLst/>
          </a:prstGeom>
          <a:noFill/>
        </p:spPr>
        <p:txBody>
          <a:bodyPr wrap="square">
            <a:spAutoFit/>
          </a:bodyPr>
          <a:lstStyle/>
          <a:p>
            <a:pPr defTabSz="561787" eaLnBrk="0" fontAlgn="base" hangingPunct="0">
              <a:spcBef>
                <a:spcPct val="0"/>
              </a:spcBef>
              <a:spcAft>
                <a:spcPct val="0"/>
              </a:spcAft>
              <a:defRPr/>
            </a:pPr>
            <a:r>
              <a:rPr lang="en-GB" sz="1600" dirty="0">
                <a:solidFill>
                  <a:prstClr val="black"/>
                </a:solidFill>
              </a:rPr>
              <a:t>Actions</a:t>
            </a:r>
            <a:r>
              <a:rPr lang="en-GB" sz="1600" dirty="0" smtClean="0">
                <a:solidFill>
                  <a:prstClr val="black"/>
                </a:solidFill>
              </a:rPr>
              <a:t>/ Consequences </a:t>
            </a:r>
            <a:r>
              <a:rPr lang="en-GB" sz="1600" dirty="0">
                <a:solidFill>
                  <a:prstClr val="black"/>
                </a:solidFill>
              </a:rPr>
              <a:t>model + </a:t>
            </a:r>
            <a:r>
              <a:rPr lang="en-GB" sz="1600" dirty="0" err="1">
                <a:solidFill>
                  <a:prstClr val="black"/>
                </a:solidFill>
              </a:rPr>
              <a:t>mentalizing</a:t>
            </a:r>
            <a:r>
              <a:rPr lang="en-GB" sz="1600" dirty="0">
                <a:solidFill>
                  <a:prstClr val="black"/>
                </a:solidFill>
              </a:rPr>
              <a:t> </a:t>
            </a:r>
            <a:endParaRPr lang="en-GB" sz="1600" dirty="0" smtClean="0">
              <a:solidFill>
                <a:prstClr val="black"/>
              </a:solidFill>
            </a:endParaRPr>
          </a:p>
          <a:p>
            <a:pPr defTabSz="561787" eaLnBrk="0" fontAlgn="base" hangingPunct="0">
              <a:spcBef>
                <a:spcPct val="0"/>
              </a:spcBef>
              <a:spcAft>
                <a:spcPct val="0"/>
              </a:spcAft>
              <a:defRPr/>
            </a:pPr>
            <a:r>
              <a:rPr lang="en-GB" sz="1600" dirty="0">
                <a:solidFill>
                  <a:prstClr val="black"/>
                </a:solidFill>
              </a:rPr>
              <a:t>	</a:t>
            </a:r>
            <a:r>
              <a:rPr lang="en-GB" sz="1600" dirty="0" smtClean="0">
                <a:solidFill>
                  <a:prstClr val="black"/>
                </a:solidFill>
              </a:rPr>
              <a:t>= </a:t>
            </a:r>
            <a:endParaRPr lang="en-GB" sz="1600" dirty="0">
              <a:solidFill>
                <a:prstClr val="black"/>
              </a:solidFill>
            </a:endParaRPr>
          </a:p>
          <a:p>
            <a:pPr defTabSz="561787" eaLnBrk="0" fontAlgn="base" hangingPunct="0">
              <a:spcBef>
                <a:spcPct val="0"/>
              </a:spcBef>
              <a:spcAft>
                <a:spcPct val="0"/>
              </a:spcAft>
              <a:defRPr/>
            </a:pPr>
            <a:endParaRPr lang="en-GB" sz="782" dirty="0">
              <a:solidFill>
                <a:prstClr val="black"/>
              </a:solidFill>
            </a:endParaRPr>
          </a:p>
          <a:p>
            <a:pPr defTabSz="561787" eaLnBrk="0" fontAlgn="base" hangingPunct="0">
              <a:spcBef>
                <a:spcPct val="0"/>
              </a:spcBef>
              <a:spcAft>
                <a:spcPct val="0"/>
              </a:spcAft>
              <a:defRPr/>
            </a:pPr>
            <a:endParaRPr lang="en-GB" sz="782" dirty="0">
              <a:solidFill>
                <a:prstClr val="black"/>
              </a:solidFill>
            </a:endParaRPr>
          </a:p>
          <a:p>
            <a:pPr defTabSz="561787" eaLnBrk="0" fontAlgn="base" hangingPunct="0">
              <a:spcBef>
                <a:spcPct val="0"/>
              </a:spcBef>
              <a:spcAft>
                <a:spcPct val="0"/>
              </a:spcAft>
              <a:defRPr/>
            </a:pPr>
            <a:endParaRPr lang="en-GB" sz="782" dirty="0">
              <a:solidFill>
                <a:prstClr val="black"/>
              </a:solidFill>
            </a:endParaRPr>
          </a:p>
          <a:p>
            <a:pPr defTabSz="561787" eaLnBrk="0" fontAlgn="base" hangingPunct="0">
              <a:spcBef>
                <a:spcPct val="0"/>
              </a:spcBef>
              <a:spcAft>
                <a:spcPct val="0"/>
              </a:spcAft>
              <a:defRPr/>
            </a:pPr>
            <a:endParaRPr lang="en-GB" sz="782" dirty="0">
              <a:solidFill>
                <a:prstClr val="black"/>
              </a:solidFill>
            </a:endParaRPr>
          </a:p>
        </p:txBody>
      </p:sp>
      <p:pic>
        <p:nvPicPr>
          <p:cNvPr id="2072" name="Picture 23" descr="Free photo: Light Bulb - Bird, Boat, Bulb - Free Download - Jooin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75521" y="3937603"/>
            <a:ext cx="339047" cy="399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3" name="Picture 25" descr="&quot;Is the test for capacity to cohabit the same as the test for capacity ..."/>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06243" y="3934384"/>
            <a:ext cx="312849" cy="323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Notched Right Arrow 26"/>
          <p:cNvSpPr/>
          <p:nvPr/>
        </p:nvSpPr>
        <p:spPr>
          <a:xfrm>
            <a:off x="6298614" y="4365299"/>
            <a:ext cx="801189" cy="342906"/>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lIns="10362" tIns="5181" rIns="10362" bIns="5181" anchor="ctr"/>
          <a:lstStyle/>
          <a:p>
            <a:pPr algn="ctr" defTabSz="561787" eaLnBrk="0" fontAlgn="base" hangingPunct="0">
              <a:spcBef>
                <a:spcPct val="0"/>
              </a:spcBef>
              <a:spcAft>
                <a:spcPct val="0"/>
              </a:spcAft>
              <a:defRPr/>
            </a:pPr>
            <a:endParaRPr lang="en-GB" sz="782">
              <a:solidFill>
                <a:prstClr val="white"/>
              </a:solidFill>
            </a:endParaRPr>
          </a:p>
        </p:txBody>
      </p:sp>
      <p:sp>
        <p:nvSpPr>
          <p:cNvPr id="28" name="Right Arrow 27"/>
          <p:cNvSpPr/>
          <p:nvPr/>
        </p:nvSpPr>
        <p:spPr>
          <a:xfrm>
            <a:off x="8741664" y="3960040"/>
            <a:ext cx="970464" cy="29812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lIns="10362" tIns="5181" rIns="10362" bIns="5181" anchor="ctr"/>
          <a:lstStyle/>
          <a:p>
            <a:pPr algn="ctr" defTabSz="561787" eaLnBrk="0" fontAlgn="base" hangingPunct="0">
              <a:spcBef>
                <a:spcPct val="0"/>
              </a:spcBef>
              <a:spcAft>
                <a:spcPct val="0"/>
              </a:spcAft>
              <a:defRPr/>
            </a:pPr>
            <a:endParaRPr lang="en-GB" sz="782">
              <a:solidFill>
                <a:prstClr val="white"/>
              </a:solidFill>
            </a:endParaRPr>
          </a:p>
        </p:txBody>
      </p:sp>
      <p:sp>
        <p:nvSpPr>
          <p:cNvPr id="29" name="Rectangle 28"/>
          <p:cNvSpPr/>
          <p:nvPr/>
        </p:nvSpPr>
        <p:spPr>
          <a:xfrm>
            <a:off x="9816029" y="3739586"/>
            <a:ext cx="1255085" cy="867019"/>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10362" tIns="5181" rIns="10362" bIns="5181" anchor="ctr"/>
          <a:lstStyle/>
          <a:p>
            <a:pPr algn="ctr" defTabSz="561787" eaLnBrk="0" fontAlgn="base" hangingPunct="0">
              <a:spcBef>
                <a:spcPct val="0"/>
              </a:spcBef>
              <a:spcAft>
                <a:spcPct val="0"/>
              </a:spcAft>
              <a:defRPr/>
            </a:pPr>
            <a:endParaRPr lang="en-GB" sz="782">
              <a:solidFill>
                <a:prstClr val="white"/>
              </a:solidFill>
            </a:endParaRPr>
          </a:p>
        </p:txBody>
      </p:sp>
      <p:sp>
        <p:nvSpPr>
          <p:cNvPr id="30" name="TextBox 29"/>
          <p:cNvSpPr txBox="1"/>
          <p:nvPr/>
        </p:nvSpPr>
        <p:spPr>
          <a:xfrm>
            <a:off x="9816029" y="3754795"/>
            <a:ext cx="1202452" cy="830997"/>
          </a:xfrm>
          <a:prstGeom prst="rect">
            <a:avLst/>
          </a:prstGeom>
          <a:noFill/>
        </p:spPr>
        <p:txBody>
          <a:bodyPr wrap="square">
            <a:spAutoFit/>
          </a:bodyPr>
          <a:lstStyle/>
          <a:p>
            <a:pPr algn="ctr" defTabSz="561787" eaLnBrk="0" fontAlgn="base" hangingPunct="0">
              <a:spcBef>
                <a:spcPct val="0"/>
              </a:spcBef>
              <a:spcAft>
                <a:spcPct val="0"/>
              </a:spcAft>
              <a:defRPr/>
            </a:pPr>
            <a:r>
              <a:rPr lang="en-GB" sz="1600" dirty="0">
                <a:solidFill>
                  <a:prstClr val="black"/>
                </a:solidFill>
              </a:rPr>
              <a:t>An agreed way of working</a:t>
            </a:r>
          </a:p>
        </p:txBody>
      </p:sp>
      <p:sp>
        <p:nvSpPr>
          <p:cNvPr id="31" name="Flowchart: Alternate Process 30"/>
          <p:cNvSpPr/>
          <p:nvPr/>
        </p:nvSpPr>
        <p:spPr>
          <a:xfrm>
            <a:off x="2592326" y="6299589"/>
            <a:ext cx="9217150" cy="495980"/>
          </a:xfrm>
          <a:prstGeom prst="flowChartAlternateProcess">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561787" eaLnBrk="0" fontAlgn="base" hangingPunct="0">
              <a:spcBef>
                <a:spcPct val="0"/>
              </a:spcBef>
              <a:spcAft>
                <a:spcPct val="0"/>
              </a:spcAft>
              <a:defRPr/>
            </a:pPr>
            <a:endParaRPr lang="en-GB" sz="1105">
              <a:solidFill>
                <a:prstClr val="white"/>
              </a:solidFill>
            </a:endParaRPr>
          </a:p>
        </p:txBody>
      </p:sp>
      <p:sp>
        <p:nvSpPr>
          <p:cNvPr id="2079" name="TextBox 2047"/>
          <p:cNvSpPr txBox="1">
            <a:spLocks noChangeArrowheads="1"/>
          </p:cNvSpPr>
          <p:nvPr/>
        </p:nvSpPr>
        <p:spPr bwMode="auto">
          <a:xfrm>
            <a:off x="2734057" y="6320658"/>
            <a:ext cx="8933688" cy="570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defTabSz="561787" eaLnBrk="0" fontAlgn="base" hangingPunct="0">
              <a:spcBef>
                <a:spcPct val="0"/>
              </a:spcBef>
              <a:spcAft>
                <a:spcPct val="0"/>
              </a:spcAft>
            </a:pPr>
            <a:r>
              <a:rPr lang="en-GB" altLang="en-US" sz="1000" dirty="0" smtClean="0">
                <a:solidFill>
                  <a:prstClr val="black"/>
                </a:solidFill>
              </a:rPr>
              <a:t>Warrander,D.2018.Borderlinepersonalitydisorderand </a:t>
            </a:r>
            <a:r>
              <a:rPr lang="en-GB" altLang="en-US" sz="1000" dirty="0">
                <a:solidFill>
                  <a:prstClr val="black"/>
                </a:solidFill>
              </a:rPr>
              <a:t>the ethics of risk management: The action/consequences model .Nursing Ethics.25(7),pp.918-927.</a:t>
            </a:r>
          </a:p>
          <a:p>
            <a:pPr defTabSz="561787" eaLnBrk="0" fontAlgn="base" hangingPunct="0">
              <a:spcBef>
                <a:spcPct val="0"/>
              </a:spcBef>
              <a:spcAft>
                <a:spcPct val="0"/>
              </a:spcAft>
            </a:pPr>
            <a:r>
              <a:rPr lang="en-GB" altLang="en-US" sz="1000" dirty="0" err="1">
                <a:solidFill>
                  <a:prstClr val="black"/>
                </a:solidFill>
              </a:rPr>
              <a:t>Bateman,A</a:t>
            </a:r>
            <a:r>
              <a:rPr lang="en-GB" altLang="en-US" sz="1000" dirty="0">
                <a:solidFill>
                  <a:prstClr val="black"/>
                </a:solidFill>
              </a:rPr>
              <a:t> &amp; </a:t>
            </a:r>
            <a:r>
              <a:rPr lang="en-GB" altLang="en-US" sz="1000" dirty="0" err="1">
                <a:solidFill>
                  <a:prstClr val="black"/>
                </a:solidFill>
              </a:rPr>
              <a:t>Fonagy,P</a:t>
            </a:r>
            <a:r>
              <a:rPr lang="en-GB" altLang="en-US" sz="1000" dirty="0">
                <a:solidFill>
                  <a:prstClr val="black"/>
                </a:solidFill>
              </a:rPr>
              <a:t>. (2016). </a:t>
            </a:r>
            <a:r>
              <a:rPr lang="en-GB" altLang="en-US" sz="1000" dirty="0" err="1">
                <a:solidFill>
                  <a:prstClr val="black"/>
                </a:solidFill>
              </a:rPr>
              <a:t>Mentalization</a:t>
            </a:r>
            <a:r>
              <a:rPr lang="en-GB" altLang="en-US" sz="1000" dirty="0">
                <a:solidFill>
                  <a:prstClr val="black"/>
                </a:solidFill>
              </a:rPr>
              <a:t>-based treatment. Psychoanalytic enquiry, 36(6), pp.438-447.</a:t>
            </a:r>
          </a:p>
          <a:p>
            <a:pPr defTabSz="561787" eaLnBrk="0" fontAlgn="base" hangingPunct="0">
              <a:spcBef>
                <a:spcPct val="0"/>
              </a:spcBef>
              <a:spcAft>
                <a:spcPct val="0"/>
              </a:spcAft>
            </a:pPr>
            <a:endParaRPr lang="en-GB" altLang="en-US" sz="1105" dirty="0">
              <a:solidFill>
                <a:prstClr val="black"/>
              </a:solidFill>
            </a:endParaRPr>
          </a:p>
        </p:txBody>
      </p:sp>
      <p:sp>
        <p:nvSpPr>
          <p:cNvPr id="2081" name="TextBox 10"/>
          <p:cNvSpPr txBox="1">
            <a:spLocks noChangeArrowheads="1"/>
          </p:cNvSpPr>
          <p:nvPr/>
        </p:nvSpPr>
        <p:spPr bwMode="auto">
          <a:xfrm>
            <a:off x="7428913" y="8604611"/>
            <a:ext cx="786446" cy="491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defTabSz="561787" eaLnBrk="0" fontAlgn="base" hangingPunct="0">
              <a:spcBef>
                <a:spcPct val="0"/>
              </a:spcBef>
              <a:spcAft>
                <a:spcPct val="0"/>
              </a:spcAft>
            </a:pPr>
            <a:r>
              <a:rPr lang="en-GB" altLang="en-US" sz="865">
                <a:solidFill>
                  <a:prstClr val="black"/>
                </a:solidFill>
              </a:rPr>
              <a:t>Please ask us about our examples </a:t>
            </a:r>
          </a:p>
        </p:txBody>
      </p:sp>
      <p:pic>
        <p:nvPicPr>
          <p:cNvPr id="2082" name="Picture 37" descr="Stick Figures Talking Clip Art Illustrations, Royalty-Free Vector ..."/>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61956" y="4405558"/>
            <a:ext cx="693320" cy="662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894035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Ethics of Risk Management Model – </a:t>
            </a:r>
            <a:br>
              <a:rPr lang="en-GB" sz="4000" dirty="0" smtClean="0"/>
            </a:br>
            <a:r>
              <a:rPr lang="en-GB" sz="4000" dirty="0" smtClean="0"/>
              <a:t>What does it offer?</a:t>
            </a:r>
            <a:endParaRPr lang="en-GB" sz="4000" dirty="0"/>
          </a:p>
        </p:txBody>
      </p:sp>
      <p:sp>
        <p:nvSpPr>
          <p:cNvPr id="3" name="Content Placeholder 2"/>
          <p:cNvSpPr>
            <a:spLocks noGrp="1"/>
          </p:cNvSpPr>
          <p:nvPr>
            <p:ph idx="1"/>
          </p:nvPr>
        </p:nvSpPr>
        <p:spPr>
          <a:solidFill>
            <a:schemeClr val="accent1">
              <a:lumMod val="20000"/>
              <a:lumOff val="80000"/>
            </a:schemeClr>
          </a:solidFill>
        </p:spPr>
        <p:txBody>
          <a:bodyPr/>
          <a:lstStyle/>
          <a:p>
            <a:pPr marL="0" indent="0">
              <a:buNone/>
            </a:pPr>
            <a:endParaRPr lang="en-GB" sz="3200" dirty="0" smtClean="0"/>
          </a:p>
          <a:p>
            <a:pPr marL="0" indent="0">
              <a:buNone/>
            </a:pPr>
            <a:r>
              <a:rPr lang="en-GB" sz="3200" b="1" dirty="0" smtClean="0"/>
              <a:t>It is not</a:t>
            </a:r>
            <a:r>
              <a:rPr lang="en-GB" sz="3200" dirty="0" smtClean="0"/>
              <a:t> a simple solution to complex situations</a:t>
            </a:r>
          </a:p>
          <a:p>
            <a:pPr marL="0" indent="0">
              <a:buNone/>
            </a:pPr>
            <a:endParaRPr lang="en-GB" sz="3200" dirty="0" smtClean="0"/>
          </a:p>
          <a:p>
            <a:pPr marL="0" indent="0">
              <a:buNone/>
            </a:pPr>
            <a:r>
              <a:rPr lang="en-GB" sz="3200" b="1" dirty="0" smtClean="0"/>
              <a:t>But it is </a:t>
            </a:r>
            <a:r>
              <a:rPr lang="en-GB" sz="3200" dirty="0" smtClean="0"/>
              <a:t>a versatile framework to promote thinking and reflection in ourselves our teams and our systems</a:t>
            </a:r>
          </a:p>
          <a:p>
            <a:pPr marL="0" indent="0">
              <a:buNone/>
            </a:pPr>
            <a:endParaRPr lang="en-GB" sz="3200" dirty="0"/>
          </a:p>
          <a:p>
            <a:pPr marL="0" indent="0">
              <a:buNone/>
            </a:pPr>
            <a:r>
              <a:rPr lang="en-GB" sz="3200" b="1" dirty="0" smtClean="0"/>
              <a:t>Future plans: </a:t>
            </a:r>
            <a:r>
              <a:rPr lang="en-GB" sz="3200" dirty="0" smtClean="0"/>
              <a:t>Share practice and applications across a mini network of clinicians across UK</a:t>
            </a:r>
            <a:endParaRPr lang="en-GB" sz="3200" dirty="0"/>
          </a:p>
        </p:txBody>
      </p:sp>
    </p:spTree>
    <p:extLst>
      <p:ext uri="{BB962C8B-B14F-4D97-AF65-F5344CB8AC3E}">
        <p14:creationId xmlns:p14="http://schemas.microsoft.com/office/powerpoint/2010/main" val="2135270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34F82A-DFF8-41F3-B046-387272668704}"/>
              </a:ext>
            </a:extLst>
          </p:cNvPr>
          <p:cNvSpPr>
            <a:spLocks noGrp="1"/>
          </p:cNvSpPr>
          <p:nvPr>
            <p:ph type="title"/>
          </p:nvPr>
        </p:nvSpPr>
        <p:spPr>
          <a:xfrm>
            <a:off x="838200" y="365126"/>
            <a:ext cx="10515600" cy="612336"/>
          </a:xfrm>
        </p:spPr>
        <p:txBody>
          <a:bodyPr>
            <a:normAutofit fontScale="90000"/>
          </a:bodyPr>
          <a:lstStyle/>
          <a:p>
            <a:r>
              <a:rPr lang="en-GB" b="1" dirty="0"/>
              <a:t>NHSGGC Mental Health Strategy</a:t>
            </a:r>
          </a:p>
        </p:txBody>
      </p:sp>
      <p:sp>
        <p:nvSpPr>
          <p:cNvPr id="3" name="Content Placeholder 2">
            <a:extLst>
              <a:ext uri="{FF2B5EF4-FFF2-40B4-BE49-F238E27FC236}">
                <a16:creationId xmlns:a16="http://schemas.microsoft.com/office/drawing/2014/main" xmlns="" id="{5E1A9746-938E-47F4-99F4-148EFC0845B4}"/>
              </a:ext>
            </a:extLst>
          </p:cNvPr>
          <p:cNvSpPr>
            <a:spLocks noGrp="1"/>
          </p:cNvSpPr>
          <p:nvPr>
            <p:ph idx="1"/>
          </p:nvPr>
        </p:nvSpPr>
        <p:spPr>
          <a:xfrm>
            <a:off x="838200" y="1124608"/>
            <a:ext cx="10515600" cy="5052356"/>
          </a:xfrm>
          <a:solidFill>
            <a:schemeClr val="accent1">
              <a:lumMod val="20000"/>
              <a:lumOff val="80000"/>
            </a:schemeClr>
          </a:solidFill>
        </p:spPr>
        <p:txBody>
          <a:bodyPr>
            <a:noAutofit/>
          </a:bodyPr>
          <a:lstStyle/>
          <a:p>
            <a:pPr marL="0" indent="0">
              <a:buNone/>
            </a:pPr>
            <a:endParaRPr lang="en-GB" sz="3200" dirty="0" smtClean="0">
              <a:latin typeface="Calibri" panose="020F0502020204030204" pitchFamily="34" charset="0"/>
              <a:ea typeface="Calibri" panose="020F0502020204030204" pitchFamily="34" charset="0"/>
            </a:endParaRPr>
          </a:p>
          <a:p>
            <a:pPr marL="0" indent="0">
              <a:buNone/>
            </a:pPr>
            <a:r>
              <a:rPr lang="en-GB" sz="3200" dirty="0" smtClean="0">
                <a:latin typeface="Calibri" panose="020F0502020204030204" pitchFamily="34" charset="0"/>
                <a:ea typeface="Calibri" panose="020F0502020204030204" pitchFamily="34" charset="0"/>
              </a:rPr>
              <a:t>D</a:t>
            </a:r>
            <a:r>
              <a:rPr lang="en-GB" sz="3200" dirty="0" smtClean="0">
                <a:effectLst/>
                <a:latin typeface="Calibri" panose="020F0502020204030204" pitchFamily="34" charset="0"/>
                <a:ea typeface="Calibri" panose="020F0502020204030204" pitchFamily="34" charset="0"/>
              </a:rPr>
              <a:t>evelop </a:t>
            </a:r>
            <a:r>
              <a:rPr lang="en-GB" sz="3200" dirty="0">
                <a:effectLst/>
                <a:latin typeface="Calibri" panose="020F0502020204030204" pitchFamily="34" charset="0"/>
                <a:ea typeface="Calibri" panose="020F0502020204030204" pitchFamily="34" charset="0"/>
              </a:rPr>
              <a:t>a GG&amp;C-wide system of care for people with </a:t>
            </a:r>
            <a:r>
              <a:rPr lang="en-GB" sz="3200" dirty="0" smtClean="0">
                <a:effectLst/>
                <a:latin typeface="Calibri" panose="020F0502020204030204" pitchFamily="34" charset="0"/>
                <a:ea typeface="Calibri" panose="020F0502020204030204" pitchFamily="34" charset="0"/>
              </a:rPr>
              <a:t>a diagnosis of Borderline </a:t>
            </a:r>
            <a:r>
              <a:rPr lang="en-GB" sz="3200" dirty="0">
                <a:effectLst/>
                <a:latin typeface="Calibri" panose="020F0502020204030204" pitchFamily="34" charset="0"/>
                <a:ea typeface="Calibri" panose="020F0502020204030204" pitchFamily="34" charset="0"/>
              </a:rPr>
              <a:t>Personality </a:t>
            </a:r>
            <a:r>
              <a:rPr lang="en-GB" sz="3200" dirty="0" smtClean="0">
                <a:effectLst/>
                <a:latin typeface="Calibri" panose="020F0502020204030204" pitchFamily="34" charset="0"/>
                <a:ea typeface="Calibri" panose="020F0502020204030204" pitchFamily="34" charset="0"/>
              </a:rPr>
              <a:t>Disorder</a:t>
            </a:r>
          </a:p>
          <a:p>
            <a:r>
              <a:rPr lang="en-GB" sz="3200" b="1" dirty="0" smtClean="0">
                <a:latin typeface="Calibri" panose="020F0502020204030204" pitchFamily="34" charset="0"/>
                <a:ea typeface="Calibri" panose="020F0502020204030204" pitchFamily="34" charset="0"/>
                <a:cs typeface="Times New Roman" panose="02020603050405020304" pitchFamily="18" charset="0"/>
              </a:rPr>
              <a:t>Ensure people </a:t>
            </a:r>
            <a:r>
              <a:rPr lang="en-GB" sz="3200" b="1" dirty="0">
                <a:latin typeface="Calibri" panose="020F0502020204030204" pitchFamily="34" charset="0"/>
                <a:ea typeface="Calibri" panose="020F0502020204030204" pitchFamily="34" charset="0"/>
                <a:cs typeface="Times New Roman" panose="02020603050405020304" pitchFamily="18" charset="0"/>
              </a:rPr>
              <a:t>who have </a:t>
            </a:r>
            <a:r>
              <a:rPr lang="en-GB" sz="3200" b="1" dirty="0" smtClean="0">
                <a:latin typeface="Calibri" panose="020F0502020204030204" pitchFamily="34" charset="0"/>
                <a:ea typeface="Calibri" panose="020F0502020204030204" pitchFamily="34" charset="0"/>
                <a:cs typeface="Times New Roman" panose="02020603050405020304" pitchFamily="18" charset="0"/>
              </a:rPr>
              <a:t>used services </a:t>
            </a:r>
            <a:r>
              <a:rPr lang="en-GB" sz="3200" b="1" dirty="0">
                <a:latin typeface="Calibri" panose="020F0502020204030204" pitchFamily="34" charset="0"/>
                <a:ea typeface="Calibri" panose="020F0502020204030204" pitchFamily="34" charset="0"/>
                <a:cs typeface="Times New Roman" panose="02020603050405020304" pitchFamily="18" charset="0"/>
              </a:rPr>
              <a:t>influence the </a:t>
            </a:r>
            <a:r>
              <a:rPr lang="en-GB" sz="3200" b="1" dirty="0" smtClean="0">
                <a:latin typeface="Calibri" panose="020F0502020204030204" pitchFamily="34" charset="0"/>
                <a:ea typeface="Calibri" panose="020F0502020204030204" pitchFamily="34" charset="0"/>
                <a:cs typeface="Times New Roman" panose="02020603050405020304" pitchFamily="18" charset="0"/>
              </a:rPr>
              <a:t>strategy</a:t>
            </a:r>
            <a:endParaRPr lang="en-GB" sz="3200" dirty="0">
              <a:latin typeface="Calibri" panose="020F0502020204030204" pitchFamily="34" charset="0"/>
              <a:ea typeface="Calibri" panose="020F0502020204030204" pitchFamily="34" charset="0"/>
              <a:cs typeface="Times New Roman" panose="02020603050405020304" pitchFamily="18" charset="0"/>
            </a:endParaRPr>
          </a:p>
          <a:p>
            <a:r>
              <a:rPr lang="en-GB" sz="3200" b="1" dirty="0" smtClean="0">
                <a:latin typeface="Calibri" panose="020F0502020204030204" pitchFamily="34" charset="0"/>
                <a:ea typeface="Calibri" panose="020F0502020204030204" pitchFamily="34" charset="0"/>
                <a:cs typeface="Times New Roman" panose="02020603050405020304" pitchFamily="18" charset="0"/>
              </a:rPr>
              <a:t>Increase </a:t>
            </a:r>
            <a:r>
              <a:rPr lang="en-GB" sz="3200" b="1" dirty="0">
                <a:latin typeface="Calibri" panose="020F0502020204030204" pitchFamily="34" charset="0"/>
                <a:ea typeface="Calibri" panose="020F0502020204030204" pitchFamily="34" charset="0"/>
                <a:cs typeface="Times New Roman" panose="02020603050405020304" pitchFamily="18" charset="0"/>
              </a:rPr>
              <a:t>staff knowledge and awareness</a:t>
            </a:r>
            <a:r>
              <a:rPr lang="en-GB" sz="3200" dirty="0">
                <a:latin typeface="Calibri" panose="020F0502020204030204" pitchFamily="34" charset="0"/>
                <a:ea typeface="Calibri" panose="020F0502020204030204" pitchFamily="34" charset="0"/>
                <a:cs typeface="Times New Roman" panose="02020603050405020304" pitchFamily="18" charset="0"/>
              </a:rPr>
              <a:t> to better support </a:t>
            </a:r>
            <a:r>
              <a:rPr lang="en-GB" sz="3200" dirty="0" smtClean="0">
                <a:latin typeface="Calibri" panose="020F0502020204030204" pitchFamily="34" charset="0"/>
                <a:ea typeface="Calibri" panose="020F0502020204030204" pitchFamily="34" charset="0"/>
                <a:cs typeface="Times New Roman" panose="02020603050405020304" pitchFamily="18" charset="0"/>
              </a:rPr>
              <a:t>patients (training and materials)</a:t>
            </a:r>
          </a:p>
          <a:p>
            <a:r>
              <a:rPr lang="en-GB" sz="3200" b="1" dirty="0" smtClean="0">
                <a:latin typeface="Calibri" panose="020F0502020204030204" pitchFamily="34" charset="0"/>
                <a:ea typeface="Calibri" panose="020F0502020204030204" pitchFamily="34" charset="0"/>
                <a:cs typeface="Times New Roman" panose="02020603050405020304" pitchFamily="18" charset="0"/>
              </a:rPr>
              <a:t>Improve equity of access to treatment </a:t>
            </a:r>
            <a:endParaRPr lang="en-GB" sz="3200" dirty="0"/>
          </a:p>
          <a:p>
            <a:r>
              <a:rPr lang="en-GB" sz="3200" b="1" dirty="0" smtClean="0">
                <a:latin typeface="Calibri" panose="020F0502020204030204" pitchFamily="34" charset="0"/>
                <a:ea typeface="Calibri" panose="020F0502020204030204" pitchFamily="34" charset="0"/>
                <a:cs typeface="Times New Roman" panose="02020603050405020304" pitchFamily="18" charset="0"/>
              </a:rPr>
              <a:t>Reduce </a:t>
            </a:r>
            <a:r>
              <a:rPr lang="en-GB" sz="3200" b="1" dirty="0">
                <a:latin typeface="Calibri" panose="020F0502020204030204" pitchFamily="34" charset="0"/>
                <a:ea typeface="Calibri" panose="020F0502020204030204" pitchFamily="34" charset="0"/>
                <a:cs typeface="Times New Roman" panose="02020603050405020304" pitchFamily="18" charset="0"/>
              </a:rPr>
              <a:t>inpatient bed </a:t>
            </a:r>
            <a:r>
              <a:rPr lang="en-GB" sz="3200" b="1" dirty="0" smtClean="0">
                <a:latin typeface="Calibri" panose="020F0502020204030204" pitchFamily="34" charset="0"/>
                <a:ea typeface="Calibri" panose="020F0502020204030204" pitchFamily="34" charset="0"/>
                <a:cs typeface="Times New Roman" panose="02020603050405020304" pitchFamily="18" charset="0"/>
              </a:rPr>
              <a:t>days</a:t>
            </a:r>
            <a:endParaRPr lang="en-GB" sz="3200" dirty="0"/>
          </a:p>
        </p:txBody>
      </p:sp>
    </p:spTree>
    <p:extLst>
      <p:ext uri="{BB962C8B-B14F-4D97-AF65-F5344CB8AC3E}">
        <p14:creationId xmlns:p14="http://schemas.microsoft.com/office/powerpoint/2010/main" val="29906692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Ethics of Risk Management throughout pathway</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3101653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376094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3053"/>
          </a:xfrm>
        </p:spPr>
        <p:txBody>
          <a:bodyPr>
            <a:normAutofit fontScale="90000"/>
          </a:bodyPr>
          <a:lstStyle/>
          <a:p>
            <a:r>
              <a:rPr lang="en-GB" sz="4000" b="1" dirty="0"/>
              <a:t>CCC Training – Co-ordinated Clinical Care</a:t>
            </a:r>
            <a:r>
              <a:rPr lang="en-GB" sz="2800" dirty="0"/>
              <a:t/>
            </a:r>
            <a:br>
              <a:rPr lang="en-GB" sz="2800" dirty="0"/>
            </a:br>
            <a:r>
              <a:rPr lang="en-GB" sz="2400" b="1" dirty="0"/>
              <a:t>Core training for </a:t>
            </a:r>
            <a:r>
              <a:rPr lang="en-GB" sz="2400" b="1" dirty="0" smtClean="0"/>
              <a:t>all Mental Health staff </a:t>
            </a:r>
            <a:endParaRPr lang="en-GB" sz="2400" b="1" dirty="0"/>
          </a:p>
        </p:txBody>
      </p:sp>
      <p:sp>
        <p:nvSpPr>
          <p:cNvPr id="3" name="Content Placeholder 2"/>
          <p:cNvSpPr>
            <a:spLocks noGrp="1"/>
          </p:cNvSpPr>
          <p:nvPr>
            <p:ph idx="1"/>
          </p:nvPr>
        </p:nvSpPr>
        <p:spPr>
          <a:xfrm>
            <a:off x="588579" y="1429407"/>
            <a:ext cx="10615449" cy="5063467"/>
          </a:xfrm>
          <a:solidFill>
            <a:schemeClr val="accent1">
              <a:lumMod val="20000"/>
              <a:lumOff val="80000"/>
            </a:schemeClr>
          </a:solidFill>
        </p:spPr>
        <p:txBody>
          <a:bodyPr>
            <a:normAutofit/>
          </a:bodyPr>
          <a:lstStyle/>
          <a:p>
            <a:endParaRPr lang="en-GB" sz="4000" dirty="0" smtClean="0"/>
          </a:p>
          <a:p>
            <a:r>
              <a:rPr lang="en-GB" sz="3600" dirty="0" smtClean="0"/>
              <a:t>Model </a:t>
            </a:r>
            <a:r>
              <a:rPr lang="en-GB" sz="3600" dirty="0"/>
              <a:t>of care based on good practice guidelines </a:t>
            </a:r>
            <a:r>
              <a:rPr lang="en-GB" sz="3600" dirty="0" smtClean="0"/>
              <a:t>which underpin the </a:t>
            </a:r>
            <a:r>
              <a:rPr lang="en-GB" sz="3600" dirty="0"/>
              <a:t>pathway</a:t>
            </a:r>
          </a:p>
          <a:p>
            <a:r>
              <a:rPr lang="en-GB" sz="3600" dirty="0" smtClean="0"/>
              <a:t>Aim </a:t>
            </a:r>
            <a:r>
              <a:rPr lang="en-GB" sz="3600" dirty="0"/>
              <a:t>to improve staff knowledge and understanding of BPD</a:t>
            </a:r>
          </a:p>
          <a:p>
            <a:r>
              <a:rPr lang="en-GB" sz="3600" dirty="0" smtClean="0"/>
              <a:t>Promote </a:t>
            </a:r>
            <a:r>
              <a:rPr lang="en-GB" sz="3600" dirty="0"/>
              <a:t>an empathic and validating stance  </a:t>
            </a:r>
          </a:p>
          <a:p>
            <a:r>
              <a:rPr lang="en-GB" sz="3600" dirty="0"/>
              <a:t>Co-production of training model (and delivery)</a:t>
            </a:r>
          </a:p>
          <a:p>
            <a:pPr marL="0" indent="0">
              <a:buNone/>
            </a:pPr>
            <a:endParaRPr lang="en-GB" sz="6200" dirty="0"/>
          </a:p>
          <a:p>
            <a:endParaRPr lang="en-GB" dirty="0"/>
          </a:p>
          <a:p>
            <a:endParaRPr lang="en-GB" dirty="0"/>
          </a:p>
        </p:txBody>
      </p:sp>
    </p:spTree>
    <p:extLst>
      <p:ext uri="{BB962C8B-B14F-4D97-AF65-F5344CB8AC3E}">
        <p14:creationId xmlns:p14="http://schemas.microsoft.com/office/powerpoint/2010/main" val="30879777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Underpinning Principles of BPD Pathway</a:t>
            </a:r>
            <a:br>
              <a:rPr lang="en-GB" dirty="0" smtClean="0"/>
            </a:br>
            <a:r>
              <a:rPr lang="en-GB" dirty="0" smtClean="0"/>
              <a:t>“Co-ordinated Clinical Care” or CCC</a:t>
            </a:r>
            <a:endParaRPr lang="en-GB" dirty="0"/>
          </a:p>
        </p:txBody>
      </p:sp>
      <p:sp>
        <p:nvSpPr>
          <p:cNvPr id="3" name="Content Placeholder 2"/>
          <p:cNvSpPr>
            <a:spLocks noGrp="1"/>
          </p:cNvSpPr>
          <p:nvPr>
            <p:ph idx="1"/>
          </p:nvPr>
        </p:nvSpPr>
        <p:spPr>
          <a:solidFill>
            <a:schemeClr val="accent1">
              <a:lumMod val="20000"/>
              <a:lumOff val="80000"/>
            </a:schemeClr>
          </a:solidFill>
        </p:spPr>
        <p:txBody>
          <a:bodyPr>
            <a:normAutofit fontScale="70000" lnSpcReduction="20000"/>
          </a:bodyPr>
          <a:lstStyle/>
          <a:p>
            <a:pPr marL="0" indent="0">
              <a:buNone/>
            </a:pPr>
            <a:r>
              <a:rPr lang="en-GB" b="1" dirty="0"/>
              <a:t>Collaborative and meaningful goal setting</a:t>
            </a:r>
            <a:endParaRPr lang="en-GB" dirty="0"/>
          </a:p>
          <a:p>
            <a:pPr marL="0" indent="0">
              <a:buNone/>
            </a:pPr>
            <a:r>
              <a:rPr lang="en-GB" dirty="0"/>
              <a:t>Developing clear and relevant goals helps to structure the contact with the service, and to monitor progress. </a:t>
            </a:r>
          </a:p>
          <a:p>
            <a:pPr marL="0" indent="0">
              <a:buNone/>
            </a:pPr>
            <a:endParaRPr lang="en-GB" dirty="0"/>
          </a:p>
          <a:p>
            <a:pPr marL="0" indent="0">
              <a:buNone/>
            </a:pPr>
            <a:r>
              <a:rPr lang="en-GB" sz="3800" b="1" dirty="0"/>
              <a:t>Thoughtful approach to risk </a:t>
            </a:r>
            <a:endParaRPr lang="en-GB" sz="3800" dirty="0"/>
          </a:p>
          <a:p>
            <a:pPr marL="0" indent="0">
              <a:buNone/>
            </a:pPr>
            <a:r>
              <a:rPr lang="en-GB" sz="3800" dirty="0" smtClean="0"/>
              <a:t>Risks </a:t>
            </a:r>
            <a:r>
              <a:rPr lang="en-GB" sz="3800" dirty="0"/>
              <a:t>including self harm, suicide and aggression are common for people with </a:t>
            </a:r>
            <a:r>
              <a:rPr lang="en-GB" sz="3800" dirty="0" smtClean="0"/>
              <a:t>a diagnosis of BPD</a:t>
            </a:r>
            <a:r>
              <a:rPr lang="en-GB" sz="3800" dirty="0"/>
              <a:t>. Team decisions about thoughtful risk taking may be an important step towards the patient developing self- regulation in the longer term.   </a:t>
            </a:r>
          </a:p>
          <a:p>
            <a:pPr marL="0" indent="0">
              <a:buNone/>
            </a:pPr>
            <a:r>
              <a:rPr lang="en-GB" sz="3800" dirty="0"/>
              <a:t> </a:t>
            </a:r>
          </a:p>
          <a:p>
            <a:pPr marL="0" indent="0">
              <a:buNone/>
            </a:pPr>
            <a:r>
              <a:rPr lang="en-GB" b="1" dirty="0"/>
              <a:t>Development of shared crisis plan</a:t>
            </a:r>
            <a:endParaRPr lang="en-GB" dirty="0"/>
          </a:p>
          <a:p>
            <a:pPr marL="0" indent="0">
              <a:buNone/>
            </a:pPr>
            <a:r>
              <a:rPr lang="en-GB" dirty="0"/>
              <a:t>Crisis planning is an ongoing collaborative process, which helps the patient and the team to know what a crisis looks like, and what the patient finds helpful and unhelpful when distressed.</a:t>
            </a:r>
          </a:p>
          <a:p>
            <a:endParaRPr lang="en-GB" dirty="0"/>
          </a:p>
        </p:txBody>
      </p:sp>
      <p:sp>
        <p:nvSpPr>
          <p:cNvPr id="4" name="Cloud Callout 3"/>
          <p:cNvSpPr/>
          <p:nvPr/>
        </p:nvSpPr>
        <p:spPr>
          <a:xfrm>
            <a:off x="9357360" y="2428240"/>
            <a:ext cx="2550160" cy="751840"/>
          </a:xfrm>
          <a:prstGeom prst="cloudCallout">
            <a:avLst>
              <a:gd name="adj1" fmla="val -57287"/>
              <a:gd name="adj2" fmla="val 6602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smtClean="0"/>
              <a:t>Thoughtful…?</a:t>
            </a:r>
            <a:endParaRPr lang="en-GB" sz="2000" dirty="0"/>
          </a:p>
        </p:txBody>
      </p:sp>
    </p:spTree>
    <p:extLst>
      <p:ext uri="{BB962C8B-B14F-4D97-AF65-F5344CB8AC3E}">
        <p14:creationId xmlns:p14="http://schemas.microsoft.com/office/powerpoint/2010/main" val="22592516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pPr marL="0" indent="0">
              <a:buNone/>
            </a:pPr>
            <a:r>
              <a:rPr lang="en-GB" b="1" i="1" u="sng" dirty="0" smtClean="0"/>
              <a:t>Thoughtful</a:t>
            </a:r>
            <a:r>
              <a:rPr lang="en-GB" dirty="0" smtClean="0"/>
              <a:t> approach to risk,</a:t>
            </a:r>
          </a:p>
          <a:p>
            <a:pPr marL="0" indent="0">
              <a:buNone/>
            </a:pPr>
            <a:r>
              <a:rPr lang="en-GB" b="1" dirty="0" smtClean="0"/>
              <a:t>NOT</a:t>
            </a:r>
          </a:p>
          <a:p>
            <a:pPr marL="0" indent="0">
              <a:buNone/>
            </a:pPr>
            <a:r>
              <a:rPr lang="en-GB" dirty="0" smtClean="0"/>
              <a:t>Unthinking/ blaming</a:t>
            </a:r>
            <a:endParaRPr lang="en-GB" dirty="0" smtClean="0"/>
          </a:p>
          <a:p>
            <a:pPr marL="0" indent="0">
              <a:buNone/>
            </a:pPr>
            <a:r>
              <a:rPr lang="en-GB" dirty="0" smtClean="0"/>
              <a:t>“positive risk taking”</a:t>
            </a:r>
          </a:p>
          <a:p>
            <a:pPr marL="0" indent="0">
              <a:buNone/>
            </a:pPr>
            <a:endParaRPr lang="en-GB" dirty="0" smtClean="0"/>
          </a:p>
          <a:p>
            <a:pPr marL="0" indent="0">
              <a:buNone/>
            </a:pPr>
            <a:r>
              <a:rPr lang="en-GB" dirty="0" smtClean="0"/>
              <a:t>See NHS England response</a:t>
            </a:r>
          </a:p>
          <a:p>
            <a:pPr marL="0" indent="0">
              <a:buNone/>
            </a:pPr>
            <a:r>
              <a:rPr lang="en-GB" dirty="0" smtClean="0"/>
              <a:t>To SIM </a:t>
            </a:r>
            <a:r>
              <a:rPr lang="en-GB" dirty="0" smtClean="0">
                <a:sym typeface="Wingdings" panose="05000000000000000000" pitchFamily="2" charset="2"/>
              </a:rPr>
              <a:t></a:t>
            </a:r>
            <a:endParaRPr lang="en-GB" dirty="0" smtClean="0"/>
          </a:p>
          <a:p>
            <a:pPr marL="0" indent="0">
              <a:buNone/>
            </a:pPr>
            <a:r>
              <a:rPr lang="en-GB" sz="1400" dirty="0" smtClean="0"/>
              <a:t>Serenity Integrated Mentoring</a:t>
            </a:r>
            <a:endParaRPr lang="en-GB" dirty="0"/>
          </a:p>
        </p:txBody>
      </p:sp>
      <p:graphicFrame>
        <p:nvGraphicFramePr>
          <p:cNvPr id="4" name="Table 3"/>
          <p:cNvGraphicFramePr>
            <a:graphicFrameLocks noGrp="1"/>
          </p:cNvGraphicFramePr>
          <p:nvPr>
            <p:extLst>
              <p:ext uri="{D42A27DB-BD31-4B8C-83A1-F6EECF244321}">
                <p14:modId xmlns:p14="http://schemas.microsoft.com/office/powerpoint/2010/main" val="1742709996"/>
              </p:ext>
            </p:extLst>
          </p:nvPr>
        </p:nvGraphicFramePr>
        <p:xfrm>
          <a:off x="5110480" y="81280"/>
          <a:ext cx="7030720" cy="6776720"/>
        </p:xfrm>
        <a:graphic>
          <a:graphicData uri="http://schemas.openxmlformats.org/drawingml/2006/table">
            <a:tbl>
              <a:tblPr/>
              <a:tblGrid>
                <a:gridCol w="2203494"/>
                <a:gridCol w="4827226"/>
              </a:tblGrid>
              <a:tr h="5076158">
                <a:tc>
                  <a:txBody>
                    <a:bodyPr/>
                    <a:lstStyle/>
                    <a:p>
                      <a:pPr fontAlgn="base"/>
                      <a:r>
                        <a:rPr lang="en-GB" sz="1400" b="1" dirty="0">
                          <a:effectLst/>
                          <a:latin typeface="inherit"/>
                        </a:rPr>
                        <a:t>The use of sanctions (criminal or otherwise), withholding care and otherwise punitive approaches.</a:t>
                      </a:r>
                      <a:endParaRPr lang="en-GB" sz="1400" dirty="0">
                        <a:effectLst/>
                      </a:endParaRPr>
                    </a:p>
                  </a:txBody>
                  <a:tcPr marL="23145" marR="23145" marT="11573" marB="11573" anchor="ctr">
                    <a:lnL w="6350" cap="flat" cmpd="sng" algn="ctr">
                      <a:solidFill>
                        <a:srgbClr val="C06847"/>
                      </a:solidFill>
                      <a:prstDash val="solid"/>
                      <a:round/>
                      <a:headEnd type="none" w="med" len="med"/>
                      <a:tailEnd type="none" w="med" len="med"/>
                    </a:lnL>
                    <a:lnR w="6350" cap="flat" cmpd="sng" algn="ctr">
                      <a:solidFill>
                        <a:srgbClr val="C06847"/>
                      </a:solidFill>
                      <a:prstDash val="solid"/>
                      <a:round/>
                      <a:headEnd type="none" w="med" len="med"/>
                      <a:tailEnd type="none" w="med" len="med"/>
                    </a:lnR>
                    <a:lnT w="6350" cap="flat" cmpd="sng" algn="ctr">
                      <a:solidFill>
                        <a:srgbClr val="306B47"/>
                      </a:solidFill>
                      <a:prstDash val="solid"/>
                      <a:round/>
                      <a:headEnd type="none" w="med" len="med"/>
                      <a:tailEnd type="none" w="med" len="med"/>
                    </a:lnT>
                    <a:lnB w="6350" cap="flat" cmpd="sng" algn="ctr">
                      <a:solidFill>
                        <a:srgbClr val="C86947"/>
                      </a:solidFill>
                      <a:prstDash val="solid"/>
                      <a:round/>
                      <a:headEnd type="none" w="med" len="med"/>
                      <a:tailEnd type="none" w="med" len="med"/>
                    </a:lnB>
                    <a:solidFill>
                      <a:srgbClr val="FFFFFF"/>
                    </a:solidFill>
                  </a:tcPr>
                </a:tc>
                <a:tc>
                  <a:txBody>
                    <a:bodyPr/>
                    <a:lstStyle/>
                    <a:p>
                      <a:pPr fontAlgn="base"/>
                      <a:r>
                        <a:rPr lang="en-GB" sz="1400" dirty="0">
                          <a:effectLst/>
                        </a:rPr>
                        <a:t>In September 2022 NICE published an update to its guideline on ‘</a:t>
                      </a:r>
                      <a:r>
                        <a:rPr lang="en-GB" sz="1400" u="sng" dirty="0">
                          <a:solidFill>
                            <a:srgbClr val="005EB8"/>
                          </a:solidFill>
                          <a:effectLst/>
                          <a:hlinkClick r:id="rId2"/>
                        </a:rPr>
                        <a:t>Self harm: assessment, management and preventing recurrence</a:t>
                      </a:r>
                      <a:r>
                        <a:rPr lang="en-GB" sz="1400" dirty="0">
                          <a:effectLst/>
                        </a:rPr>
                        <a:t>’. This states: </a:t>
                      </a:r>
                      <a:r>
                        <a:rPr lang="en-GB" sz="1400" b="1" dirty="0">
                          <a:effectLst/>
                          <a:latin typeface="inherit"/>
                        </a:rPr>
                        <a:t>“Do not use aversive treatment, punitive approaches or criminal justice approaches such as community protection notices, criminal behaviour orders or prosecution for high service use as an intervention for frequent self-harm episodes.” NICE states that this amounts to malpractice.</a:t>
                      </a:r>
                      <a:endParaRPr lang="en-GB" sz="1400" dirty="0">
                        <a:effectLst/>
                      </a:endParaRPr>
                    </a:p>
                    <a:p>
                      <a:pPr fontAlgn="base"/>
                      <a:r>
                        <a:rPr lang="en-GB" sz="1400" dirty="0">
                          <a:effectLst/>
                        </a:rPr>
                        <a:t>Examples that have emerged and must stop include:</a:t>
                      </a:r>
                    </a:p>
                    <a:p>
                      <a:pPr fontAlgn="base">
                        <a:buFont typeface="+mj-lt"/>
                        <a:buAutoNum type="arabicPeriod"/>
                      </a:pPr>
                      <a:r>
                        <a:rPr lang="en-GB" sz="1400" b="1" dirty="0">
                          <a:effectLst/>
                          <a:latin typeface="inherit"/>
                        </a:rPr>
                        <a:t>behavioural contracts or similar:</a:t>
                      </a:r>
                      <a:r>
                        <a:rPr lang="en-GB" sz="1400" dirty="0">
                          <a:effectLst/>
                        </a:rPr>
                        <a:t> making patients sign contracts about how they will behave </a:t>
                      </a:r>
                      <a:endParaRPr lang="en-GB" sz="1400" dirty="0" smtClean="0">
                        <a:effectLst/>
                      </a:endParaRPr>
                    </a:p>
                    <a:p>
                      <a:pPr fontAlgn="base">
                        <a:buFont typeface="+mj-lt"/>
                        <a:buAutoNum type="arabicPeriod"/>
                      </a:pPr>
                      <a:r>
                        <a:rPr lang="en-GB" sz="1400" b="1" dirty="0" smtClean="0">
                          <a:effectLst/>
                          <a:latin typeface="inherit"/>
                        </a:rPr>
                        <a:t>threat </a:t>
                      </a:r>
                      <a:r>
                        <a:rPr lang="en-GB" sz="1400" b="1" dirty="0">
                          <a:effectLst/>
                          <a:latin typeface="inherit"/>
                        </a:rPr>
                        <a:t>of withholding or withdrawing services</a:t>
                      </a:r>
                      <a:r>
                        <a:rPr lang="en-GB" sz="1400" dirty="0">
                          <a:effectLst/>
                        </a:rPr>
                        <a:t> as a deterrent, or more broadly to elicit desired behaviour</a:t>
                      </a:r>
                    </a:p>
                    <a:p>
                      <a:pPr fontAlgn="base">
                        <a:buFont typeface="+mj-lt"/>
                        <a:buAutoNum type="arabicPeriod"/>
                      </a:pPr>
                      <a:r>
                        <a:rPr lang="en-GB" sz="1400" b="1" dirty="0">
                          <a:effectLst/>
                          <a:latin typeface="inherit"/>
                        </a:rPr>
                        <a:t>anticipatory care plans</a:t>
                      </a:r>
                      <a:r>
                        <a:rPr lang="en-GB" sz="1400" dirty="0">
                          <a:effectLst/>
                        </a:rPr>
                        <a:t> which instruct mental health staff or other agencies not to see a patient during psychiatric or medical emergencies</a:t>
                      </a:r>
                    </a:p>
                    <a:p>
                      <a:pPr fontAlgn="base">
                        <a:buFont typeface="+mj-lt"/>
                        <a:buAutoNum type="arabicPeriod"/>
                      </a:pPr>
                      <a:r>
                        <a:rPr lang="en-GB" sz="1400" b="1" dirty="0">
                          <a:effectLst/>
                          <a:latin typeface="inherit"/>
                        </a:rPr>
                        <a:t>criminal sanctions</a:t>
                      </a:r>
                      <a:r>
                        <a:rPr lang="en-GB" sz="1400" dirty="0">
                          <a:effectLst/>
                        </a:rPr>
                        <a:t> (for example, community protection orders, behaviour orders, bail conditions, arrests, charges, cautions, prosecutions or imprisonment) applied in response to people presenting to health services, or deemed to be doing so, regularly.</a:t>
                      </a:r>
                    </a:p>
                  </a:txBody>
                  <a:tcPr marL="23145" marR="23145" marT="11573" marB="11573" anchor="ctr">
                    <a:lnL w="6350" cap="flat" cmpd="sng" algn="ctr">
                      <a:solidFill>
                        <a:srgbClr val="C06847"/>
                      </a:solidFill>
                      <a:prstDash val="solid"/>
                      <a:round/>
                      <a:headEnd type="none" w="med" len="med"/>
                      <a:tailEnd type="none" w="med" len="med"/>
                    </a:lnL>
                    <a:lnR w="6350" cap="flat" cmpd="sng" algn="ctr">
                      <a:solidFill>
                        <a:srgbClr val="206947"/>
                      </a:solidFill>
                      <a:prstDash val="solid"/>
                      <a:round/>
                      <a:headEnd type="none" w="med" len="med"/>
                      <a:tailEnd type="none" w="med" len="med"/>
                    </a:lnR>
                    <a:lnT w="6350" cap="flat" cmpd="sng" algn="ctr">
                      <a:solidFill>
                        <a:srgbClr val="306B47"/>
                      </a:solidFill>
                      <a:prstDash val="solid"/>
                      <a:round/>
                      <a:headEnd type="none" w="med" len="med"/>
                      <a:tailEnd type="none" w="med" len="med"/>
                    </a:lnT>
                    <a:lnB w="6350" cap="flat" cmpd="sng" algn="ctr">
                      <a:solidFill>
                        <a:srgbClr val="C86947"/>
                      </a:solidFill>
                      <a:prstDash val="solid"/>
                      <a:round/>
                      <a:headEnd type="none" w="med" len="med"/>
                      <a:tailEnd type="none" w="med" len="med"/>
                    </a:lnB>
                    <a:solidFill>
                      <a:srgbClr val="FFFFFF"/>
                    </a:solidFill>
                  </a:tcPr>
                </a:tc>
              </a:tr>
              <a:tr h="1700562">
                <a:tc>
                  <a:txBody>
                    <a:bodyPr/>
                    <a:lstStyle/>
                    <a:p>
                      <a:pPr fontAlgn="base"/>
                      <a:r>
                        <a:rPr lang="en-GB" sz="1400" b="1" dirty="0">
                          <a:effectLst/>
                          <a:latin typeface="inherit"/>
                        </a:rPr>
                        <a:t>Discriminatory practices and attitudes towards patients who express self harm behaviours, suicidality and/or those who are deemed ‘high intensity users’.</a:t>
                      </a:r>
                      <a:endParaRPr lang="en-GB" sz="1400" dirty="0">
                        <a:effectLst/>
                      </a:endParaRPr>
                    </a:p>
                  </a:txBody>
                  <a:tcPr marL="23145" marR="23145" marT="11573" marB="11573" anchor="ctr">
                    <a:lnL w="6350" cap="flat" cmpd="sng" algn="ctr">
                      <a:solidFill>
                        <a:srgbClr val="B86A47"/>
                      </a:solidFill>
                      <a:prstDash val="solid"/>
                      <a:round/>
                      <a:headEnd type="none" w="med" len="med"/>
                      <a:tailEnd type="none" w="med" len="med"/>
                    </a:lnL>
                    <a:lnR w="6350" cap="flat" cmpd="sng" algn="ctr">
                      <a:solidFill>
                        <a:srgbClr val="B86A47"/>
                      </a:solidFill>
                      <a:prstDash val="solid"/>
                      <a:round/>
                      <a:headEnd type="none" w="med" len="med"/>
                      <a:tailEnd type="none" w="med" len="med"/>
                    </a:lnR>
                    <a:lnT w="6350" cap="flat" cmpd="sng" algn="ctr">
                      <a:solidFill>
                        <a:srgbClr val="C86947"/>
                      </a:solidFill>
                      <a:prstDash val="solid"/>
                      <a:round/>
                      <a:headEnd type="none" w="med" len="med"/>
                      <a:tailEnd type="none" w="med" len="med"/>
                    </a:lnT>
                    <a:lnB w="6350" cap="flat" cmpd="sng" algn="ctr">
                      <a:solidFill>
                        <a:srgbClr val="818C94"/>
                      </a:solidFill>
                      <a:prstDash val="solid"/>
                      <a:round/>
                      <a:headEnd type="none" w="med" len="med"/>
                      <a:tailEnd type="none" w="med" len="med"/>
                    </a:lnB>
                    <a:solidFill>
                      <a:srgbClr val="E8EDEE"/>
                    </a:solidFill>
                  </a:tcPr>
                </a:tc>
                <a:tc>
                  <a:txBody>
                    <a:bodyPr/>
                    <a:lstStyle/>
                    <a:p>
                      <a:pPr fontAlgn="base"/>
                      <a:r>
                        <a:rPr lang="en-GB" sz="1400" dirty="0">
                          <a:effectLst/>
                        </a:rPr>
                        <a:t>Discriminatory and un-evidenced beliefs regarding people with complex mental illnesses and ‘high intensity needs’ must be challenged. </a:t>
                      </a:r>
                      <a:endParaRPr lang="en-GB" sz="1400" dirty="0" smtClean="0">
                        <a:effectLst/>
                      </a:endParaRPr>
                    </a:p>
                    <a:p>
                      <a:pPr fontAlgn="base"/>
                      <a:r>
                        <a:rPr lang="en-GB" sz="1400" dirty="0" smtClean="0">
                          <a:effectLst/>
                        </a:rPr>
                        <a:t>Examples </a:t>
                      </a:r>
                      <a:r>
                        <a:rPr lang="en-GB" sz="1400" dirty="0">
                          <a:effectLst/>
                        </a:rPr>
                        <a:t>of practices that need to end include:</a:t>
                      </a:r>
                    </a:p>
                    <a:p>
                      <a:pPr fontAlgn="base">
                        <a:buFont typeface="Arial" panose="020B0604020202020204" pitchFamily="34" charset="0"/>
                        <a:buChar char="•"/>
                      </a:pPr>
                      <a:r>
                        <a:rPr lang="en-GB" sz="1400" dirty="0">
                          <a:effectLst/>
                        </a:rPr>
                        <a:t>Labelling of patients by professionals as ‘manipulative’ and ‘attention seeking’.</a:t>
                      </a:r>
                    </a:p>
                    <a:p>
                      <a:pPr fontAlgn="base">
                        <a:buFont typeface="Arial" panose="020B0604020202020204" pitchFamily="34" charset="0"/>
                        <a:buChar char="•"/>
                      </a:pPr>
                      <a:r>
                        <a:rPr lang="en-GB" sz="1400" dirty="0">
                          <a:effectLst/>
                        </a:rPr>
                        <a:t>Telling patients that they have capacity to take their own life.</a:t>
                      </a:r>
                    </a:p>
                  </a:txBody>
                  <a:tcPr marL="23145" marR="23145" marT="11573" marB="11573" anchor="ctr">
                    <a:lnL w="6350" cap="flat" cmpd="sng" algn="ctr">
                      <a:solidFill>
                        <a:srgbClr val="B86A47"/>
                      </a:solidFill>
                      <a:prstDash val="solid"/>
                      <a:round/>
                      <a:headEnd type="none" w="med" len="med"/>
                      <a:tailEnd type="none" w="med" len="med"/>
                    </a:lnL>
                    <a:lnR w="6350" cap="flat" cmpd="sng" algn="ctr">
                      <a:solidFill>
                        <a:srgbClr val="486B47"/>
                      </a:solidFill>
                      <a:prstDash val="solid"/>
                      <a:round/>
                      <a:headEnd type="none" w="med" len="med"/>
                      <a:tailEnd type="none" w="med" len="med"/>
                    </a:lnR>
                    <a:lnT w="6350" cap="flat" cmpd="sng" algn="ctr">
                      <a:solidFill>
                        <a:srgbClr val="C86947"/>
                      </a:solidFill>
                      <a:prstDash val="solid"/>
                      <a:round/>
                      <a:headEnd type="none" w="med" len="med"/>
                      <a:tailEnd type="none" w="med" len="med"/>
                    </a:lnT>
                    <a:lnB w="6350" cap="flat" cmpd="sng" algn="ctr">
                      <a:solidFill>
                        <a:srgbClr val="818C94"/>
                      </a:solidFill>
                      <a:prstDash val="solid"/>
                      <a:round/>
                      <a:headEnd type="none" w="med" len="med"/>
                      <a:tailEnd type="none" w="med" len="med"/>
                    </a:lnB>
                    <a:solidFill>
                      <a:srgbClr val="E8EDEE"/>
                    </a:solidFill>
                  </a:tcPr>
                </a:tc>
              </a:tr>
            </a:tbl>
          </a:graphicData>
        </a:graphic>
      </p:graphicFrame>
    </p:spTree>
    <p:extLst>
      <p:ext uri="{BB962C8B-B14F-4D97-AF65-F5344CB8AC3E}">
        <p14:creationId xmlns:p14="http://schemas.microsoft.com/office/powerpoint/2010/main" val="14200707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Good Practice </a:t>
            </a:r>
            <a:br>
              <a:rPr lang="en-GB" dirty="0" smtClean="0"/>
            </a:br>
            <a:r>
              <a:rPr lang="en-GB" dirty="0"/>
              <a:t>G</a:t>
            </a:r>
            <a:r>
              <a:rPr lang="en-GB" dirty="0" smtClean="0"/>
              <a:t>uidance Documents</a:t>
            </a:r>
            <a:endParaRPr lang="en-GB" dirty="0"/>
          </a:p>
        </p:txBody>
      </p:sp>
      <p:sp>
        <p:nvSpPr>
          <p:cNvPr id="3" name="Content Placeholder 2"/>
          <p:cNvSpPr>
            <a:spLocks noGrp="1"/>
          </p:cNvSpPr>
          <p:nvPr>
            <p:ph idx="1"/>
          </p:nvPr>
        </p:nvSpPr>
        <p:spPr>
          <a:solidFill>
            <a:schemeClr val="accent1">
              <a:lumMod val="20000"/>
              <a:lumOff val="80000"/>
            </a:schemeClr>
          </a:solidFill>
        </p:spPr>
        <p:txBody>
          <a:bodyPr/>
          <a:lstStyle/>
          <a:p>
            <a:endParaRPr lang="en-GB" dirty="0" smtClean="0"/>
          </a:p>
          <a:p>
            <a:endParaRPr lang="en-GB" dirty="0" smtClean="0"/>
          </a:p>
          <a:p>
            <a:r>
              <a:rPr lang="en-GB" dirty="0" smtClean="0"/>
              <a:t>Assessment</a:t>
            </a:r>
            <a:r>
              <a:rPr lang="en-GB" dirty="0" smtClean="0"/>
              <a:t>, Diagnosis and Formulation</a:t>
            </a:r>
            <a:endParaRPr lang="en-GB" dirty="0"/>
          </a:p>
          <a:p>
            <a:r>
              <a:rPr lang="en-GB" dirty="0" smtClean="0"/>
              <a:t>Managing Crisis</a:t>
            </a:r>
          </a:p>
          <a:p>
            <a:r>
              <a:rPr lang="en-GB" dirty="0" smtClean="0"/>
              <a:t>In-Patient Care </a:t>
            </a:r>
          </a:p>
          <a:p>
            <a:r>
              <a:rPr lang="en-GB" dirty="0" smtClean="0"/>
              <a:t>Complex/ extended in-patient situations</a:t>
            </a:r>
            <a:endParaRPr lang="en-GB" dirty="0"/>
          </a:p>
        </p:txBody>
      </p:sp>
    </p:spTree>
    <p:extLst>
      <p:ext uri="{BB962C8B-B14F-4D97-AF65-F5344CB8AC3E}">
        <p14:creationId xmlns:p14="http://schemas.microsoft.com/office/powerpoint/2010/main" val="29418487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b="1" dirty="0"/>
              <a:t>Template for considering any difficult care decision around risk:</a:t>
            </a:r>
            <a:r>
              <a:rPr lang="en-GB" sz="3600" dirty="0"/>
              <a:t/>
            </a:r>
            <a:br>
              <a:rPr lang="en-GB" sz="3600" dirty="0"/>
            </a:br>
            <a:r>
              <a:rPr lang="en-GB" sz="3600" b="1" dirty="0"/>
              <a:t>Action/ Consequence </a:t>
            </a:r>
            <a:r>
              <a:rPr lang="en-GB" sz="3600" b="1" dirty="0" smtClean="0"/>
              <a:t>Model (</a:t>
            </a:r>
            <a:r>
              <a:rPr lang="en-GB" sz="3600" b="1" dirty="0" err="1" smtClean="0"/>
              <a:t>Warrender</a:t>
            </a:r>
            <a:r>
              <a:rPr lang="en-GB" sz="3600" b="1" dirty="0" smtClean="0"/>
              <a:t>)</a:t>
            </a:r>
            <a:r>
              <a:rPr lang="en-GB" dirty="0"/>
              <a:t/>
            </a:r>
            <a:br>
              <a:rPr lang="en-GB" dirty="0"/>
            </a:br>
            <a:endParaRPr lang="en-GB"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7190921"/>
              </p:ext>
            </p:extLst>
          </p:nvPr>
        </p:nvGraphicFramePr>
        <p:xfrm>
          <a:off x="923544" y="1737360"/>
          <a:ext cx="10442448" cy="4840256"/>
        </p:xfrm>
        <a:graphic>
          <a:graphicData uri="http://schemas.openxmlformats.org/drawingml/2006/table">
            <a:tbl>
              <a:tblPr firstRow="1" firstCol="1" bandRow="1"/>
              <a:tblGrid>
                <a:gridCol w="1554480"/>
                <a:gridCol w="1892808"/>
                <a:gridCol w="1724835"/>
                <a:gridCol w="1658445"/>
                <a:gridCol w="1600200"/>
                <a:gridCol w="2011680"/>
              </a:tblGrid>
              <a:tr h="213392">
                <a:tc>
                  <a:txBody>
                    <a:bodyPr/>
                    <a:lstStyle/>
                    <a:p>
                      <a:pPr algn="ctr">
                        <a:lnSpc>
                          <a:spcPct val="115000"/>
                        </a:lnSpc>
                        <a:spcAft>
                          <a:spcPts val="0"/>
                        </a:spcAft>
                      </a:pPr>
                      <a:r>
                        <a:rPr lang="en-GB" sz="600" dirty="0">
                          <a:effectLst/>
                          <a:latin typeface="Calibri" panose="020F0502020204030204" pitchFamily="34" charset="0"/>
                          <a:ea typeface="Calibri" panose="020F0502020204030204" pitchFamily="34" charset="0"/>
                          <a:cs typeface="Times New Roman" panose="02020603050405020304" pitchFamily="18" charset="0"/>
                        </a:rPr>
                        <a:t> </a:t>
                      </a:r>
                    </a:p>
                  </a:txBody>
                  <a:tcPr marL="35998" marR="359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gridSpan="5">
                  <a:txBody>
                    <a:bodyPr/>
                    <a:lstStyle/>
                    <a:p>
                      <a:pPr algn="ctr">
                        <a:lnSpc>
                          <a:spcPct val="115000"/>
                        </a:lnSpc>
                        <a:spcAft>
                          <a:spcPts val="0"/>
                        </a:spcAft>
                      </a:pPr>
                      <a:r>
                        <a:rPr lang="en-GB" sz="1200" b="1">
                          <a:effectLst/>
                          <a:latin typeface="Calibri" panose="020F0502020204030204" pitchFamily="34" charset="0"/>
                          <a:ea typeface="Calibri" panose="020F0502020204030204" pitchFamily="34" charset="0"/>
                          <a:cs typeface="Times New Roman" panose="02020603050405020304" pitchFamily="18" charset="0"/>
                        </a:rPr>
                        <a:t>CONSEQUENCES</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5998" marR="359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303582">
                <a:tc>
                  <a:txBody>
                    <a:bodyPr/>
                    <a:lstStyle/>
                    <a:p>
                      <a:pPr algn="ctr">
                        <a:lnSpc>
                          <a:spcPct val="115000"/>
                        </a:lnSpc>
                        <a:spcAft>
                          <a:spcPts val="0"/>
                        </a:spcAft>
                      </a:pPr>
                      <a:r>
                        <a:rPr lang="en-GB" sz="6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6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ACTION</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998" marR="359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nSpc>
                          <a:spcPct val="115000"/>
                        </a:lnSpc>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Potential Benefit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998" marR="359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nSpc>
                          <a:spcPct val="115000"/>
                        </a:lnSpc>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Potential Danger</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998" marR="359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nSpc>
                          <a:spcPct val="115000"/>
                        </a:lnSpc>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Potential Short Term Impact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998" marR="359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nSpc>
                          <a:spcPct val="115000"/>
                        </a:lnSpc>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Potential Long Term Impact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998" marR="359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nSpc>
                          <a:spcPct val="115000"/>
                        </a:lnSpc>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Potential Interpretation of Clinician Motive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998" marR="359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1720296">
                <a:tc>
                  <a:txBody>
                    <a:bodyPr/>
                    <a:lstStyle/>
                    <a:p>
                      <a:pPr algn="ctr">
                        <a:lnSpc>
                          <a:spcPct val="115000"/>
                        </a:lnSpc>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Tolerating Risk</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(e.g. reducing observations</a:t>
                      </a:r>
                      <a:r>
                        <a:rPr lang="en-GB" sz="1200" dirty="0" smtClean="0">
                          <a:effectLst/>
                          <a:latin typeface="Calibri" panose="020F0502020204030204" pitchFamily="34" charset="0"/>
                          <a:ea typeface="Calibri" panose="020F0502020204030204" pitchFamily="34" charset="0"/>
                          <a:cs typeface="Times New Roman" panose="02020603050405020304" pitchFamily="18" charset="0"/>
                        </a:rPr>
                        <a: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998" marR="359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nSpc>
                          <a:spcPct val="115000"/>
                        </a:lnSpc>
                        <a:spcAft>
                          <a:spcPts val="0"/>
                        </a:spcAft>
                      </a:pPr>
                      <a:r>
                        <a:rPr lang="en-GB" sz="1200" i="1" dirty="0">
                          <a:effectLst/>
                          <a:latin typeface="Calibri" panose="020F0502020204030204" pitchFamily="34" charset="0"/>
                          <a:ea typeface="Calibri" panose="020F0502020204030204" pitchFamily="34" charset="0"/>
                          <a:cs typeface="Times New Roman" panose="02020603050405020304" pitchFamily="18" charset="0"/>
                        </a:rPr>
                        <a:t>Increase Patient Autonomy</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200" i="1" dirty="0">
                          <a:effectLst/>
                          <a:latin typeface="Calibri" panose="020F0502020204030204" pitchFamily="34" charset="0"/>
                          <a:ea typeface="Calibri" panose="020F0502020204030204" pitchFamily="34" charset="0"/>
                          <a:cs typeface="Times New Roman" panose="02020603050405020304" pitchFamily="18"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200" i="1" dirty="0">
                          <a:effectLst/>
                          <a:latin typeface="Calibri" panose="020F0502020204030204" pitchFamily="34" charset="0"/>
                          <a:ea typeface="Calibri" panose="020F0502020204030204" pitchFamily="34" charset="0"/>
                          <a:cs typeface="Times New Roman" panose="02020603050405020304" pitchFamily="18"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200" i="1" dirty="0">
                          <a:effectLst/>
                          <a:latin typeface="Calibri" panose="020F0502020204030204" pitchFamily="34" charset="0"/>
                          <a:ea typeface="Calibri" panose="020F0502020204030204" pitchFamily="34" charset="0"/>
                          <a:cs typeface="Times New Roman" panose="02020603050405020304" pitchFamily="18"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200" i="1" dirty="0">
                          <a:effectLst/>
                          <a:latin typeface="Calibri" panose="020F0502020204030204" pitchFamily="34" charset="0"/>
                          <a:ea typeface="Calibri" panose="020F0502020204030204" pitchFamily="34" charset="0"/>
                          <a:cs typeface="Times New Roman" panose="02020603050405020304" pitchFamily="18"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998" marR="359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nSpc>
                          <a:spcPct val="115000"/>
                        </a:lnSpc>
                        <a:spcAft>
                          <a:spcPts val="0"/>
                        </a:spcAft>
                      </a:pPr>
                      <a:r>
                        <a:rPr lang="en-GB" sz="1200" i="1" dirty="0">
                          <a:effectLst/>
                          <a:latin typeface="Calibri" panose="020F0502020204030204" pitchFamily="34" charset="0"/>
                          <a:ea typeface="Calibri" panose="020F0502020204030204" pitchFamily="34" charset="0"/>
                          <a:cs typeface="Times New Roman" panose="02020603050405020304" pitchFamily="18" charset="0"/>
                        </a:rPr>
                        <a:t>Clinician Complacency/ Patient suicide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998" marR="359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nSpc>
                          <a:spcPct val="115000"/>
                        </a:lnSpc>
                        <a:spcAft>
                          <a:spcPts val="0"/>
                        </a:spcAft>
                      </a:pPr>
                      <a:r>
                        <a:rPr lang="en-GB" sz="1200" i="1" dirty="0">
                          <a:effectLst/>
                          <a:latin typeface="Calibri" panose="020F0502020204030204" pitchFamily="34" charset="0"/>
                          <a:ea typeface="Calibri" panose="020F0502020204030204" pitchFamily="34" charset="0"/>
                          <a:cs typeface="Times New Roman" panose="02020603050405020304" pitchFamily="18" charset="0"/>
                        </a:rPr>
                        <a:t>Short Term Risks increase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998" marR="359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nSpc>
                          <a:spcPct val="115000"/>
                        </a:lnSpc>
                        <a:spcAft>
                          <a:spcPts val="0"/>
                        </a:spcAft>
                      </a:pPr>
                      <a:r>
                        <a:rPr lang="en-GB" sz="1200" i="1" dirty="0">
                          <a:effectLst/>
                          <a:latin typeface="Calibri" panose="020F0502020204030204" pitchFamily="34" charset="0"/>
                          <a:ea typeface="Calibri" panose="020F0502020204030204" pitchFamily="34" charset="0"/>
                          <a:cs typeface="Times New Roman" panose="02020603050405020304" pitchFamily="18" charset="0"/>
                        </a:rPr>
                        <a:t>Long Term Autonomy</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998" marR="359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nSpc>
                          <a:spcPct val="115000"/>
                        </a:lnSpc>
                        <a:spcAft>
                          <a:spcPts val="0"/>
                        </a:spcAft>
                      </a:pPr>
                      <a:r>
                        <a:rPr lang="en-GB" sz="1200" i="1" dirty="0">
                          <a:effectLst/>
                          <a:latin typeface="Calibri" panose="020F0502020204030204" pitchFamily="34" charset="0"/>
                          <a:ea typeface="Calibri" panose="020F0502020204030204" pitchFamily="34" charset="0"/>
                          <a:cs typeface="Times New Roman" panose="02020603050405020304" pitchFamily="18" charset="0"/>
                        </a:rPr>
                        <a:t>Can be seen as Neglect of Patient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998" marR="359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r h="2226266">
                <a:tc>
                  <a:txBody>
                    <a:bodyPr/>
                    <a:lstStyle/>
                    <a:p>
                      <a:pPr algn="ctr">
                        <a:lnSpc>
                          <a:spcPct val="115000"/>
                        </a:lnSpc>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Containing risk</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(e.g. increasing observations</a:t>
                      </a:r>
                      <a:r>
                        <a:rPr lang="en-GB" sz="1200" dirty="0" smtClean="0">
                          <a:effectLst/>
                          <a:latin typeface="Calibri" panose="020F0502020204030204" pitchFamily="34" charset="0"/>
                          <a:ea typeface="Calibri" panose="020F0502020204030204" pitchFamily="34" charset="0"/>
                          <a:cs typeface="Times New Roman" panose="02020603050405020304" pitchFamily="18" charset="0"/>
                        </a:rPr>
                        <a:t>)</a:t>
                      </a:r>
                      <a:r>
                        <a:rPr lang="en-GB" sz="12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998" marR="359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nSpc>
                          <a:spcPct val="115000"/>
                        </a:lnSpc>
                        <a:spcAft>
                          <a:spcPts val="0"/>
                        </a:spcAft>
                      </a:pPr>
                      <a:r>
                        <a:rPr lang="en-GB" sz="1200" i="1">
                          <a:effectLst/>
                          <a:latin typeface="Calibri" panose="020F0502020204030204" pitchFamily="34" charset="0"/>
                          <a:ea typeface="Calibri" panose="020F0502020204030204" pitchFamily="34" charset="0"/>
                          <a:cs typeface="Times New Roman" panose="02020603050405020304" pitchFamily="18" charset="0"/>
                        </a:rPr>
                        <a:t>Ensure Patient Safety</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5998" marR="359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nSpc>
                          <a:spcPct val="115000"/>
                        </a:lnSpc>
                        <a:spcAft>
                          <a:spcPts val="0"/>
                        </a:spcAft>
                      </a:pPr>
                      <a:r>
                        <a:rPr lang="en-GB" sz="1200" i="1">
                          <a:effectLst/>
                          <a:latin typeface="Calibri" panose="020F0502020204030204" pitchFamily="34" charset="0"/>
                          <a:ea typeface="Calibri" panose="020F0502020204030204" pitchFamily="34" charset="0"/>
                          <a:cs typeface="Times New Roman" panose="02020603050405020304" pitchFamily="18" charset="0"/>
                        </a:rPr>
                        <a:t>Increase Patient Dependence</a:t>
                      </a:r>
                      <a:endParaRPr lang="en-GB" sz="1200">
                        <a:effectLst/>
                        <a:latin typeface="Calibri" panose="020F0502020204030204" pitchFamily="34" charset="0"/>
                        <a:ea typeface="Calibri" panose="020F0502020204030204" pitchFamily="34" charset="0"/>
                        <a:cs typeface="Times New Roman" panose="02020603050405020304" pitchFamily="18" charset="0"/>
                      </a:endParaRPr>
                    </a:p>
                  </a:txBody>
                  <a:tcPr marL="35998" marR="359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nSpc>
                          <a:spcPct val="115000"/>
                        </a:lnSpc>
                        <a:spcAft>
                          <a:spcPts val="0"/>
                        </a:spcAft>
                      </a:pPr>
                      <a:r>
                        <a:rPr lang="en-GB" sz="1200" i="1" dirty="0">
                          <a:effectLst/>
                          <a:latin typeface="Calibri" panose="020F0502020204030204" pitchFamily="34" charset="0"/>
                          <a:ea typeface="Calibri" panose="020F0502020204030204" pitchFamily="34" charset="0"/>
                          <a:cs typeface="Times New Roman" panose="02020603050405020304" pitchFamily="18" charset="0"/>
                        </a:rPr>
                        <a:t>Short Term Safety</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998" marR="359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nSpc>
                          <a:spcPct val="115000"/>
                        </a:lnSpc>
                        <a:spcAft>
                          <a:spcPts val="0"/>
                        </a:spcAft>
                      </a:pPr>
                      <a:r>
                        <a:rPr lang="en-GB" sz="1200" i="1" dirty="0">
                          <a:effectLst/>
                          <a:latin typeface="Calibri" panose="020F0502020204030204" pitchFamily="34" charset="0"/>
                          <a:ea typeface="Calibri" panose="020F0502020204030204" pitchFamily="34" charset="0"/>
                          <a:cs typeface="Times New Roman" panose="02020603050405020304" pitchFamily="18" charset="0"/>
                        </a:rPr>
                        <a:t>Long Term Dependency</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998" marR="359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nSpc>
                          <a:spcPct val="115000"/>
                        </a:lnSpc>
                        <a:spcAft>
                          <a:spcPts val="0"/>
                        </a:spcAft>
                      </a:pPr>
                      <a:r>
                        <a:rPr lang="en-GB" sz="1200" i="1" dirty="0">
                          <a:effectLst/>
                          <a:latin typeface="Calibri" panose="020F0502020204030204" pitchFamily="34" charset="0"/>
                          <a:ea typeface="Calibri" panose="020F0502020204030204" pitchFamily="34" charset="0"/>
                          <a:cs typeface="Times New Roman" panose="02020603050405020304" pitchFamily="18" charset="0"/>
                        </a:rPr>
                        <a:t>Can be seen as</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200" i="1" dirty="0">
                          <a:effectLst/>
                          <a:latin typeface="Calibri" panose="020F0502020204030204" pitchFamily="34" charset="0"/>
                          <a:ea typeface="Calibri" panose="020F0502020204030204" pitchFamily="34" charset="0"/>
                          <a:cs typeface="Times New Roman" panose="02020603050405020304" pitchFamily="18" charset="0"/>
                        </a:rPr>
                        <a:t>Care and Compassion</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35998" marR="359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r>
            </a:tbl>
          </a:graphicData>
        </a:graphic>
      </p:graphicFrame>
    </p:spTree>
    <p:extLst>
      <p:ext uri="{BB962C8B-B14F-4D97-AF65-F5344CB8AC3E}">
        <p14:creationId xmlns:p14="http://schemas.microsoft.com/office/powerpoint/2010/main" val="19940234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defTabSz="2481017" eaLnBrk="1" fontAlgn="auto" hangingPunct="1">
              <a:spcBef>
                <a:spcPts val="0"/>
              </a:spcBef>
              <a:spcAft>
                <a:spcPts val="0"/>
              </a:spcAft>
              <a:defRPr/>
            </a:pPr>
            <a:r>
              <a:rPr lang="en-GB" sz="3600" b="1" dirty="0"/>
              <a:t>The Clinical Risk Reference Panel</a:t>
            </a:r>
            <a:br>
              <a:rPr lang="en-GB" sz="3600" b="1" dirty="0"/>
            </a:br>
            <a:r>
              <a:rPr lang="en-GB" sz="2400" dirty="0"/>
              <a:t>An organisational response to risk and complexity</a:t>
            </a:r>
            <a:endParaRPr lang="en-GB" dirty="0"/>
          </a:p>
        </p:txBody>
      </p:sp>
      <p:sp>
        <p:nvSpPr>
          <p:cNvPr id="3" name="Content Placeholder 2"/>
          <p:cNvSpPr>
            <a:spLocks noGrp="1"/>
          </p:cNvSpPr>
          <p:nvPr>
            <p:ph idx="1"/>
          </p:nvPr>
        </p:nvSpPr>
        <p:spPr>
          <a:xfrm>
            <a:off x="838117" y="1690655"/>
            <a:ext cx="10515767" cy="4351141"/>
          </a:xfrm>
          <a:solidFill>
            <a:schemeClr val="accent1">
              <a:lumMod val="20000"/>
              <a:lumOff val="80000"/>
            </a:schemeClr>
          </a:solidFill>
        </p:spPr>
        <p:txBody>
          <a:bodyPr/>
          <a:lstStyle/>
          <a:p>
            <a:pPr marL="0" lvl="0" indent="0" defTabSz="3506788">
              <a:lnSpc>
                <a:spcPct val="100000"/>
              </a:lnSpc>
              <a:spcBef>
                <a:spcPct val="0"/>
              </a:spcBef>
              <a:buNone/>
              <a:defRPr/>
            </a:pPr>
            <a:r>
              <a:rPr lang="en-GB" sz="2800" dirty="0">
                <a:solidFill>
                  <a:prstClr val="black"/>
                </a:solidFill>
                <a:latin typeface="Calibri" panose="020F0502020204030204" pitchFamily="34" charset="0"/>
              </a:rPr>
              <a:t>In everyday clinical practice, issues around risk are managed effectively </a:t>
            </a:r>
            <a:r>
              <a:rPr lang="en-GB" sz="2800" dirty="0" smtClean="0">
                <a:solidFill>
                  <a:prstClr val="black"/>
                </a:solidFill>
                <a:latin typeface="Calibri" panose="020F0502020204030204" pitchFamily="34" charset="0"/>
              </a:rPr>
              <a:t> </a:t>
            </a:r>
            <a:r>
              <a:rPr lang="en-GB" sz="2800" dirty="0">
                <a:solidFill>
                  <a:prstClr val="black"/>
                </a:solidFill>
                <a:latin typeface="Calibri" panose="020F0502020204030204" pitchFamily="34" charset="0"/>
              </a:rPr>
              <a:t>using existing multi-disciplinary </a:t>
            </a:r>
            <a:r>
              <a:rPr lang="en-GB" sz="2800" dirty="0" smtClean="0">
                <a:solidFill>
                  <a:prstClr val="black"/>
                </a:solidFill>
                <a:latin typeface="Calibri" panose="020F0502020204030204" pitchFamily="34" charset="0"/>
              </a:rPr>
              <a:t>processes, e.g. complex </a:t>
            </a:r>
            <a:r>
              <a:rPr lang="en-GB" sz="2800" dirty="0">
                <a:solidFill>
                  <a:prstClr val="black"/>
                </a:solidFill>
                <a:latin typeface="Calibri" panose="020F0502020204030204" pitchFamily="34" charset="0"/>
              </a:rPr>
              <a:t>case discussions and second </a:t>
            </a:r>
            <a:r>
              <a:rPr lang="en-GB" sz="2800" dirty="0" smtClean="0">
                <a:solidFill>
                  <a:prstClr val="black"/>
                </a:solidFill>
                <a:latin typeface="Calibri" panose="020F0502020204030204" pitchFamily="34" charset="0"/>
              </a:rPr>
              <a:t>opinions.  </a:t>
            </a:r>
            <a:endParaRPr lang="en-GB" sz="2800" dirty="0" smtClean="0">
              <a:solidFill>
                <a:prstClr val="black"/>
              </a:solidFill>
              <a:latin typeface="Calibri" panose="020F0502020204030204" pitchFamily="34" charset="0"/>
            </a:endParaRPr>
          </a:p>
          <a:p>
            <a:pPr marL="0" lvl="0" indent="0" defTabSz="3506788">
              <a:lnSpc>
                <a:spcPct val="100000"/>
              </a:lnSpc>
              <a:spcBef>
                <a:spcPct val="0"/>
              </a:spcBef>
              <a:buNone/>
              <a:defRPr/>
            </a:pPr>
            <a:endParaRPr lang="en-GB" sz="2800" dirty="0">
              <a:solidFill>
                <a:prstClr val="black"/>
              </a:solidFill>
              <a:latin typeface="Calibri" panose="020F0502020204030204" pitchFamily="34" charset="0"/>
            </a:endParaRPr>
          </a:p>
          <a:p>
            <a:pPr marL="0" lvl="0" indent="0" defTabSz="3506788">
              <a:lnSpc>
                <a:spcPct val="100000"/>
              </a:lnSpc>
              <a:spcBef>
                <a:spcPct val="0"/>
              </a:spcBef>
              <a:buNone/>
              <a:defRPr/>
            </a:pPr>
            <a:r>
              <a:rPr lang="en-GB" sz="2800" dirty="0" smtClean="0">
                <a:solidFill>
                  <a:prstClr val="black"/>
                </a:solidFill>
                <a:latin typeface="Calibri" panose="020F0502020204030204" pitchFamily="34" charset="0"/>
              </a:rPr>
              <a:t>In </a:t>
            </a:r>
            <a:r>
              <a:rPr lang="en-GB" sz="2800" dirty="0">
                <a:solidFill>
                  <a:prstClr val="black"/>
                </a:solidFill>
                <a:latin typeface="Calibri" panose="020F0502020204030204" pitchFamily="34" charset="0"/>
              </a:rPr>
              <a:t>a small number of cases, existing structures are insufficient to help manage complex and ethically challenging situations. </a:t>
            </a:r>
            <a:endParaRPr lang="en-GB" sz="2800" dirty="0" smtClean="0">
              <a:solidFill>
                <a:prstClr val="black"/>
              </a:solidFill>
              <a:latin typeface="Calibri" panose="020F0502020204030204" pitchFamily="34" charset="0"/>
            </a:endParaRPr>
          </a:p>
          <a:p>
            <a:pPr marL="0" lvl="0" indent="0" defTabSz="3506788">
              <a:lnSpc>
                <a:spcPct val="100000"/>
              </a:lnSpc>
              <a:spcBef>
                <a:spcPct val="0"/>
              </a:spcBef>
              <a:buNone/>
              <a:defRPr/>
            </a:pPr>
            <a:endParaRPr lang="en-GB" sz="2800" dirty="0">
              <a:solidFill>
                <a:prstClr val="black"/>
              </a:solidFill>
              <a:latin typeface="Calibri" panose="020F0502020204030204" pitchFamily="34" charset="0"/>
            </a:endParaRPr>
          </a:p>
          <a:p>
            <a:pPr marL="0" lvl="0" indent="0" defTabSz="3506788">
              <a:lnSpc>
                <a:spcPct val="100000"/>
              </a:lnSpc>
              <a:spcBef>
                <a:spcPct val="0"/>
              </a:spcBef>
              <a:buNone/>
              <a:defRPr/>
            </a:pPr>
            <a:r>
              <a:rPr lang="en-GB" sz="2800" dirty="0" smtClean="0">
                <a:solidFill>
                  <a:prstClr val="black"/>
                </a:solidFill>
                <a:latin typeface="Calibri" panose="020F0502020204030204" pitchFamily="34" charset="0"/>
              </a:rPr>
              <a:t>We </a:t>
            </a:r>
            <a:r>
              <a:rPr lang="en-GB" sz="2800" dirty="0">
                <a:solidFill>
                  <a:prstClr val="black"/>
                </a:solidFill>
                <a:latin typeface="Calibri" panose="020F0502020204030204" pitchFamily="34" charset="0"/>
              </a:rPr>
              <a:t>developed the CRRP, as part of the development of our </a:t>
            </a:r>
            <a:r>
              <a:rPr lang="en-GB" sz="2800" dirty="0" smtClean="0">
                <a:solidFill>
                  <a:prstClr val="black"/>
                </a:solidFill>
                <a:latin typeface="Calibri" panose="020F0502020204030204" pitchFamily="34" charset="0"/>
              </a:rPr>
              <a:t>pathway</a:t>
            </a:r>
            <a:r>
              <a:rPr lang="en-GB" sz="2800" dirty="0">
                <a:solidFill>
                  <a:prstClr val="black"/>
                </a:solidFill>
                <a:latin typeface="Calibri" panose="020F0502020204030204" pitchFamily="34" charset="0"/>
              </a:rPr>
              <a:t>, based on published accounts of similar models, which were </a:t>
            </a:r>
            <a:r>
              <a:rPr lang="en-GB" sz="2800" dirty="0" smtClean="0">
                <a:solidFill>
                  <a:prstClr val="black"/>
                </a:solidFill>
                <a:latin typeface="Calibri" panose="020F0502020204030204" pitchFamily="34" charset="0"/>
              </a:rPr>
              <a:t>adapted with </a:t>
            </a:r>
            <a:r>
              <a:rPr lang="en-GB" sz="2800" dirty="0">
                <a:solidFill>
                  <a:prstClr val="black"/>
                </a:solidFill>
                <a:latin typeface="Calibri" panose="020F0502020204030204" pitchFamily="34" charset="0"/>
              </a:rPr>
              <a:t>reference to the action/consequences model. </a:t>
            </a:r>
          </a:p>
        </p:txBody>
      </p:sp>
      <p:pic>
        <p:nvPicPr>
          <p:cNvPr id="4" name="Picture 3"/>
          <p:cNvPicPr>
            <a:picLocks noChangeAspect="1"/>
          </p:cNvPicPr>
          <p:nvPr/>
        </p:nvPicPr>
        <p:blipFill>
          <a:blip r:embed="rId2"/>
          <a:stretch>
            <a:fillRect/>
          </a:stretch>
        </p:blipFill>
        <p:spPr>
          <a:xfrm>
            <a:off x="0" y="6285000"/>
            <a:ext cx="12192000" cy="232178"/>
          </a:xfrm>
          <a:prstGeom prst="rect">
            <a:avLst/>
          </a:prstGeom>
        </p:spPr>
      </p:pic>
    </p:spTree>
    <p:extLst>
      <p:ext uri="{BB962C8B-B14F-4D97-AF65-F5344CB8AC3E}">
        <p14:creationId xmlns:p14="http://schemas.microsoft.com/office/powerpoint/2010/main" val="25642856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sisl xmlns:xsi="http://www.w3.org/2001/XMLSchema-instance" xmlns:xsd="http://www.w3.org/2001/XMLSchema" xmlns="http://www.boldonjames.com/2008/01/sie/internal/label" sislVersion="0" policy="08955827-aeb1-42de-b749-f604362c41c2" origin="userSelected">
  <element uid="971a7eb4-36b4-4e7d-b804-a07772b8e228" value=""/>
  <element uid="e3747532-42d1-43b9-8ba8-1bf45779edd5" value=""/>
</sisl>
</file>

<file path=customXml/itemProps1.xml><?xml version="1.0" encoding="utf-8"?>
<ds:datastoreItem xmlns:ds="http://schemas.openxmlformats.org/officeDocument/2006/customXml" ds:itemID="{18928238-D3C4-481C-BAFC-757EFA063ED4}">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Office Theme</Template>
  <TotalTime>1974</TotalTime>
  <Words>959</Words>
  <Application>Microsoft Office PowerPoint</Application>
  <PresentationFormat>Widescreen</PresentationFormat>
  <Paragraphs>151</Paragraphs>
  <Slides>12</Slides>
  <Notes>2</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Arial</vt:lpstr>
      <vt:lpstr>Calibri</vt:lpstr>
      <vt:lpstr>Calibri Light</vt:lpstr>
      <vt:lpstr>inherit</vt:lpstr>
      <vt:lpstr>Times New Roman</vt:lpstr>
      <vt:lpstr>Wingdings</vt:lpstr>
      <vt:lpstr>Office Theme</vt:lpstr>
      <vt:lpstr>1_Office Theme</vt:lpstr>
      <vt:lpstr>Applying the model in practice in NHSGGC</vt:lpstr>
      <vt:lpstr>NHSGGC Mental Health Strategy</vt:lpstr>
      <vt:lpstr>Ethics of Risk Management throughout pathway</vt:lpstr>
      <vt:lpstr>CCC Training – Co-ordinated Clinical Care Core training for all Mental Health staff </vt:lpstr>
      <vt:lpstr>Underpinning Principles of BPD Pathway “Co-ordinated Clinical Care” or CCC</vt:lpstr>
      <vt:lpstr>PowerPoint Presentation</vt:lpstr>
      <vt:lpstr>Good Practice  Guidance Documents</vt:lpstr>
      <vt:lpstr>Template for considering any difficult care decision around risk: Action/ Consequence Model (Warrender) </vt:lpstr>
      <vt:lpstr>The Clinical Risk Reference Panel An organisational response to risk and complexity</vt:lpstr>
      <vt:lpstr>The CRRP allows for: </vt:lpstr>
      <vt:lpstr>PowerPoint Presentation</vt:lpstr>
      <vt:lpstr>Ethics of Risk Management Model –  What does it offer?</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louise creber</dc:creator>
  <cp:keywords>[OFFICIAL]</cp:keywords>
  <cp:lastModifiedBy>Andrea Williams</cp:lastModifiedBy>
  <cp:revision>73</cp:revision>
  <dcterms:created xsi:type="dcterms:W3CDTF">2021-10-01T09:06:01Z</dcterms:created>
  <dcterms:modified xsi:type="dcterms:W3CDTF">2025-01-27T12:18:47Z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770d85a4-e819-4663-93eb-ed1a00d688c2</vt:lpwstr>
  </property>
  <property fmtid="{D5CDD505-2E9C-101B-9397-08002B2CF9AE}" pid="3" name="bjDocumentLabelXML">
    <vt:lpwstr>&lt;?xml version="1.0" encoding="us-ascii"?&gt;&lt;sisl xmlns:xsi="http://www.w3.org/2001/XMLSchema-instance" xmlns:xsd="http://www.w3.org/2001/XMLSchema" sislVersion="0" policy="08955827-aeb1-42de-b749-f604362c41c2" origin="userSelected" xmlns="http://www.boldonj</vt:lpwstr>
  </property>
  <property fmtid="{D5CDD505-2E9C-101B-9397-08002B2CF9AE}" pid="4" name="bjDocumentLabelXML-0">
    <vt:lpwstr>ames.com/2008/01/sie/internal/label"&gt;&lt;element uid="971a7eb4-36b4-4e7d-b804-a07772b8e228" value="" /&gt;&lt;element uid="e3747532-42d1-43b9-8ba8-1bf45779edd5" value="" /&gt;&lt;/sisl&gt;</vt:lpwstr>
  </property>
  <property fmtid="{D5CDD505-2E9C-101B-9397-08002B2CF9AE}" pid="5" name="bjDocumentSecurityLabel">
    <vt:lpwstr>OFFICIAL</vt:lpwstr>
  </property>
  <property fmtid="{D5CDD505-2E9C-101B-9397-08002B2CF9AE}" pid="6" name="gcc-meta-protectivemarking">
    <vt:lpwstr>[OFFICIAL]</vt:lpwstr>
  </property>
  <property fmtid="{D5CDD505-2E9C-101B-9397-08002B2CF9AE}" pid="7" name="bjSaver">
    <vt:lpwstr>6T4clQadOYURUrdq9Qr5pJFkoH9O2rI6</vt:lpwstr>
  </property>
</Properties>
</file>