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5"/>
  </p:notesMasterIdLst>
  <p:sldIdLst>
    <p:sldId id="293" r:id="rId6"/>
    <p:sldId id="302" r:id="rId7"/>
    <p:sldId id="343" r:id="rId8"/>
    <p:sldId id="304" r:id="rId9"/>
    <p:sldId id="357" r:id="rId10"/>
    <p:sldId id="358" r:id="rId11"/>
    <p:sldId id="362" r:id="rId12"/>
    <p:sldId id="361" r:id="rId13"/>
    <p:sldId id="298" r:id="rId14"/>
  </p:sldIdLst>
  <p:sldSz cx="9144000" cy="5143500" type="screen16x9"/>
  <p:notesSz cx="6797675" cy="9926638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383700-1527-DD39-40BB-D4C2A8BB8F0C}" name="Callum Alexander (NHS Healthcare Improvement Scotland)" initials="CS" userId="S::callum.alexander4@his.nhs.scot::81562716-32f8-4ed3-8ad7-d10b59f7f1b8" providerId="AD"/>
  <p188:author id="{516C053E-7BAA-537F-369D-4FE7C844A777}" name="Chamithri Greru (NHS Healthcare Improvement Scotland)" initials="CS" userId="S::chamithri.greru@his.nhs.scot::ff78930b-3046-4b46-aa98-8c7b4956f6c8" providerId="AD"/>
  <p188:author id="{21D34FDB-BA3E-96A3-A13B-E7956D5FBFD0}" name="Ashleigh Spalding (NHS Healthcare Improvement Scotland)" initials="AS" userId="S::ashleigh.spalding@his.nhs.scot::062a80de-a690-4e49-8e30-1963bbb7ca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ED"/>
    <a:srgbClr val="C3D7E3"/>
    <a:srgbClr val="004685"/>
    <a:srgbClr val="A2D5F4"/>
    <a:srgbClr val="1B4C87"/>
    <a:srgbClr val="00A2E5"/>
    <a:srgbClr val="2E6C9C"/>
    <a:srgbClr val="189DD9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81D4C-2CE4-24D5-5F35-2444CE2E0A50}" v="24" dt="2023-11-14T11:48:41.909"/>
    <p1510:client id="{36590960-5DF0-76E9-26D8-D629DD23D8F8}" v="8" dt="2023-11-14T14:32:51.429"/>
    <p1510:client id="{4E11DD2C-6F5E-9190-46EB-D03783C057CF}" v="885" dt="2023-11-14T10:31:35.317"/>
    <p1510:client id="{5A5CEFAB-9A9A-0D10-D701-4AE527E306B5}" v="7" dt="2023-11-14T10:01:33.735"/>
    <p1510:client id="{60C58325-9069-D68D-7ABD-2C200D9D071D}" v="105" dt="2023-11-23T12:29:29.441"/>
    <p1510:client id="{61F33034-711F-40DE-87DC-2264B839868E}" v="2" dt="2023-11-27T14:56:01.778"/>
    <p1510:client id="{812FE7A4-4085-1954-560D-2BBE0A5275B0}" v="43" dt="2023-11-14T16:35:48.135"/>
    <p1510:client id="{B46C6297-7BEB-4A25-A0A6-5EC02DDE1932}" v="42" dt="2023-11-14T12:01:03.650"/>
    <p1510:client id="{B77957F1-5F53-7618-3111-7CE01F081C00}" v="10" dt="2023-11-14T17:27:01.887"/>
    <p1510:client id="{BCDFE2EE-192F-41DC-BABD-B00B0AF78D50}" v="2" dt="2023-11-27T15:07:31.474"/>
    <p1510:client id="{BEC86B27-A1EC-411F-A3DA-4399CB0FFEE2}" v="5" dt="2023-11-14T12:33:36.433"/>
    <p1510:client id="{BEED4ED0-931D-FB97-62B4-26EE2F8EEDF6}" v="24" dt="2023-11-27T15:47:43.945"/>
    <p1510:client id="{C1343318-6926-1D40-821C-E88B12F6D8AB}" v="117" dt="2023-11-14T12:07:54.192"/>
    <p1510:client id="{C2E5224A-F74F-4EF5-B73E-8C00BF143F52}" v="4" dt="2023-11-27T13:11:04.299"/>
    <p1510:client id="{C8B03DF5-1BAF-4652-BED1-0D00B5007A18}" v="108" dt="2023-11-14T17:37:32.226"/>
    <p1510:client id="{EFAF5A2F-93B7-443B-F038-3B538EFB818B}" v="2" dt="2023-11-14T14:25:37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When engagements are meaningfully designed considering various backgrounds and experiences, participants feel safe and able to contribute. Participants are given a sense of agency and empowerment. They have an active role in the development of services that are person-centred and take into account people's different needs.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Key principles of trauma-informed practice</a:t>
            </a:r>
          </a:p>
          <a:p>
            <a:r>
              <a:rPr lang="en-GB"/>
              <a:t>Why is ethical engagement important?</a:t>
            </a:r>
          </a:p>
          <a:p>
            <a:r>
              <a:rPr lang="en-GB"/>
              <a:t>Ethical engagement DO's and DONT's</a:t>
            </a:r>
          </a:p>
          <a:p>
            <a:r>
              <a:rPr lang="en-GB"/>
              <a:t>checklists</a:t>
            </a:r>
          </a:p>
          <a:p>
            <a:r>
              <a:rPr lang="en-GB"/>
              <a:t>Why</a:t>
            </a:r>
            <a:r>
              <a:rPr lang="en-GB" baseline="0"/>
              <a:t> we </a:t>
            </a:r>
            <a:r>
              <a:rPr lang="en-GB" baseline="0" err="1"/>
              <a:t>need</a:t>
            </a:r>
            <a:r>
              <a:rPr lang="en-GB" err="1"/>
              <a:t>Trauma</a:t>
            </a:r>
            <a:r>
              <a:rPr lang="en-GB"/>
              <a:t>-informed engagement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0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NES TIP principles (Safety, Trust, Choice, Collaboration and Empowerment) ( </a:t>
            </a:r>
            <a:r>
              <a:rPr lang="en-GB" i="1" err="1"/>
              <a:t>cf</a:t>
            </a:r>
            <a:r>
              <a:rPr lang="en-GB"/>
              <a:t> </a:t>
            </a:r>
            <a:r>
              <a:rPr lang="en-GB" err="1"/>
              <a:t>Fallot</a:t>
            </a:r>
            <a:r>
              <a:rPr lang="en-GB"/>
              <a:t> and Harris, Trauma-Informed Services: a Self-Assessment and Planning Protocol, 2006)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Phases and prompts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did you find </a:t>
            </a:r>
            <a:r>
              <a:rPr lang="en-GB" baseline="0"/>
              <a:t>most challenging and why?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2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F4D81-F121-48E6-AB5B-FC3711017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320"/>
            <a:ext cx="9135923" cy="51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3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4" r:id="rId3"/>
    <p:sldLayoutId id="2147483691" r:id="rId4"/>
    <p:sldLayoutId id="2147483694" r:id="rId5"/>
    <p:sldLayoutId id="2147483695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hisengage.scot/equipping-professionals/designing-person-centred-services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es.nhs.scot/37896/national-trauma-training-programme" TargetMode="External"/><Relationship Id="rId2" Type="http://schemas.openxmlformats.org/officeDocument/2006/relationships/hyperlink" Target="https://www.hisengage.scot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scot/publications/trauma-informed-practice-toolkit-scotland/" TargetMode="External"/><Relationship Id="rId4" Type="http://schemas.openxmlformats.org/officeDocument/2006/relationships/hyperlink" Target="https://vimeo.com/3770193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4144" y="2000143"/>
            <a:ext cx="7178814" cy="118042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Ethical Considerations for User Research and Service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5" y="473645"/>
            <a:ext cx="2053480" cy="618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84291" y="4431011"/>
            <a:ext cx="4702614" cy="171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Supporting better quality health and social care for everyone in Scotland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4669" y="241288"/>
            <a:ext cx="8488800" cy="375571"/>
          </a:xfrm>
        </p:spPr>
        <p:txBody>
          <a:bodyPr/>
          <a:lstStyle/>
          <a:p>
            <a:r>
              <a:rPr lang="en-GB" sz="2800"/>
              <a:t>Why </a:t>
            </a:r>
            <a:r>
              <a:rPr lang="en-GB" sz="2800" dirty="0"/>
              <a:t>do </a:t>
            </a:r>
            <a:r>
              <a:rPr lang="en-GB" sz="2800"/>
              <a:t>we need to think about ethical considerations?</a:t>
            </a:r>
            <a:endParaRPr lang="en-US" sz="28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715087" y="1540582"/>
            <a:ext cx="5183585" cy="286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17" y="1754565"/>
            <a:ext cx="352007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When involving people, they should</a:t>
            </a:r>
          </a:p>
          <a:p>
            <a:r>
              <a:rPr lang="en-GB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feel listened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feel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be able to contribute with a sense of agency and 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feel included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05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86598" y="1728769"/>
            <a:ext cx="6231505" cy="683238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chemeClr val="tx2"/>
                </a:solidFill>
                <a:latin typeface="Calibri"/>
                <a:ea typeface="+mj-lt"/>
                <a:cs typeface="Calibri"/>
              </a:rPr>
              <a:t>Taking a trauma informed approach to our work</a:t>
            </a:r>
          </a:p>
          <a:p>
            <a:endParaRPr lang="en-US" sz="4000">
              <a:solidFill>
                <a:schemeClr val="tx2"/>
              </a:solidFill>
              <a:latin typeface="Calibri"/>
              <a:ea typeface="+mj-lt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3" y="482977"/>
            <a:ext cx="2028252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84291" y="4453313"/>
            <a:ext cx="4702614" cy="171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rgbClr val="189DD9"/>
                </a:solidFill>
              </a:rPr>
              <a:t>Supporting better quality health and social care for everyone in Scotland</a:t>
            </a:r>
            <a:endParaRPr lang="en-GB" sz="1100">
              <a:solidFill>
                <a:srgbClr val="18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What’s in the package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67" y="1285990"/>
            <a:ext cx="8512204" cy="1839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2AA0D-4C8F-D243-58B9-A8771955973C}"/>
              </a:ext>
            </a:extLst>
          </p:cNvPr>
          <p:cNvSpPr txBox="1"/>
          <p:nvPr/>
        </p:nvSpPr>
        <p:spPr>
          <a:xfrm>
            <a:off x="721178" y="3673928"/>
            <a:ext cx="75238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Will be available on: </a:t>
            </a:r>
            <a:r>
              <a:rPr lang="en-US">
                <a:ea typeface="+mn-lt"/>
                <a:cs typeface="+mn-lt"/>
                <a:hlinkClick r:id="rId5"/>
              </a:rPr>
              <a:t>Designing person-centred services for housing, social care and health | HIS Engage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9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16800" y="1058669"/>
            <a:ext cx="8488800" cy="3390900"/>
          </a:xfrm>
        </p:spPr>
        <p:txBody>
          <a:bodyPr/>
          <a:lstStyle/>
          <a:p>
            <a:r>
              <a:rPr lang="en-GB" sz="2000" b="1"/>
              <a:t>Healthcare Improvement Scotland (</a:t>
            </a:r>
            <a:r>
              <a:rPr lang="en-GB" sz="2000" b="1" err="1"/>
              <a:t>n.d.</a:t>
            </a:r>
            <a:r>
              <a:rPr lang="en-GB" sz="2000" b="1"/>
              <a:t>). </a:t>
            </a:r>
            <a:r>
              <a:rPr lang="en-GB" sz="2000" i="1"/>
              <a:t>Meaningful Engagement</a:t>
            </a:r>
            <a:r>
              <a:rPr lang="en-GB" sz="2000"/>
              <a:t> </a:t>
            </a:r>
            <a:r>
              <a:rPr lang="en-GB" sz="2000" i="1"/>
              <a:t>Matters by Community Engagement. </a:t>
            </a:r>
            <a:r>
              <a:rPr lang="en-GB" sz="2000">
                <a:hlinkClick r:id="rId2"/>
              </a:rPr>
              <a:t>https://www.hisengage.scot</a:t>
            </a:r>
            <a:endParaRPr lang="en-GB" sz="2000"/>
          </a:p>
          <a:p>
            <a:r>
              <a:rPr lang="en-GB" sz="2000" b="1"/>
              <a:t>NHS Education for Scotland. (2022). </a:t>
            </a:r>
            <a:r>
              <a:rPr lang="en-GB" sz="2000" i="1"/>
              <a:t>National trauma training programme | </a:t>
            </a:r>
            <a:r>
              <a:rPr lang="en-GB" sz="2000" i="1" err="1"/>
              <a:t>Turas</a:t>
            </a:r>
            <a:r>
              <a:rPr lang="en-GB" sz="2000" i="1"/>
              <a:t> | Learn</a:t>
            </a:r>
            <a:r>
              <a:rPr lang="en-GB" sz="2000"/>
              <a:t>. </a:t>
            </a:r>
            <a:r>
              <a:rPr lang="en-GB" sz="2000">
                <a:hlinkClick r:id="rId3"/>
              </a:rPr>
              <a:t>https://learn.nes.nhs.scot/37896/national-trauma-training-programme</a:t>
            </a:r>
            <a:endParaRPr lang="en-GB" sz="2000"/>
          </a:p>
          <a:p>
            <a:r>
              <a:rPr lang="en-GB" sz="2000" b="1"/>
              <a:t>‌NHS Education for Scotland (2019, December 03) </a:t>
            </a:r>
            <a:r>
              <a:rPr lang="en-GB" sz="2000"/>
              <a:t>Sandra Ferguson - Leading the National Trauma Training Programme. [Video]</a:t>
            </a:r>
            <a:r>
              <a:rPr lang="en-GB" sz="2000" b="1"/>
              <a:t> </a:t>
            </a:r>
            <a:r>
              <a:rPr lang="en-GB" sz="2000">
                <a:hlinkClick r:id="rId4"/>
              </a:rPr>
              <a:t>https://vimeo.com/377019393</a:t>
            </a:r>
            <a:endParaRPr lang="en-GB" sz="2000"/>
          </a:p>
          <a:p>
            <a:r>
              <a:rPr lang="en-GB" sz="2000" b="1"/>
              <a:t>The Scottish Government (2021)</a:t>
            </a:r>
            <a:r>
              <a:rPr lang="en-GB" sz="2000"/>
              <a:t>. </a:t>
            </a:r>
            <a:r>
              <a:rPr lang="en-GB" sz="2000" i="1"/>
              <a:t>Trauma-Informed Practice: A Toolkit for Scotland</a:t>
            </a:r>
            <a:r>
              <a:rPr lang="en-GB" sz="2000"/>
              <a:t>. Scotland. </a:t>
            </a:r>
            <a:r>
              <a:rPr lang="en-GB" sz="2000" i="1">
                <a:hlinkClick r:id="rId5"/>
              </a:rPr>
              <a:t>https://www.gov.scot/publications/trauma-informed-practice-toolkit-scotland/</a:t>
            </a:r>
            <a:r>
              <a:rPr lang="en-GB" sz="2000"/>
              <a:t> (Report No. PPDAS814746 (01/21))</a:t>
            </a:r>
          </a:p>
        </p:txBody>
      </p:sp>
    </p:spTree>
    <p:extLst>
      <p:ext uri="{BB962C8B-B14F-4D97-AF65-F5344CB8AC3E}">
        <p14:creationId xmlns:p14="http://schemas.microsoft.com/office/powerpoint/2010/main" val="326073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principles of trauma-informed 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137" y="4032853"/>
            <a:ext cx="7852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Source: The Scottish Government (2021). </a:t>
            </a:r>
            <a:r>
              <a:rPr lang="en-GB" sz="1400" i="1"/>
              <a:t>Trauma-Informed Practice: A Toolkit for Scotland. ( Based on NES TIP principles </a:t>
            </a:r>
            <a:r>
              <a:rPr lang="en-GB" sz="1400" i="1" err="1"/>
              <a:t>cf</a:t>
            </a:r>
            <a:r>
              <a:rPr lang="en-GB" sz="1400" i="1"/>
              <a:t> </a:t>
            </a:r>
            <a:r>
              <a:rPr lang="en-GB" sz="1400" i="1" err="1"/>
              <a:t>Fallot</a:t>
            </a:r>
            <a:r>
              <a:rPr lang="en-GB" sz="1400" i="1"/>
              <a:t> and Harris, Trauma-Informed Services: a Self-Assessment and Planning Protocol, 2006</a:t>
            </a:r>
            <a:r>
              <a:rPr lang="en-GB" sz="140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F6647-C048-2FED-C6D4-E888550E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1034006"/>
            <a:ext cx="8494484" cy="27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74" y="277128"/>
            <a:ext cx="8488800" cy="375571"/>
          </a:xfrm>
        </p:spPr>
        <p:txBody>
          <a:bodyPr/>
          <a:lstStyle/>
          <a:p>
            <a:r>
              <a:rPr lang="en-GB"/>
              <a:t>Ethical Engagement Cards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6510AA3-23D8-AEFB-6DF6-DC9EA3DD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72" y="996382"/>
            <a:ext cx="3441699" cy="3876447"/>
          </a:xfrm>
          <a:prstGeom prst="rect">
            <a:avLst/>
          </a:prstGeom>
        </p:spPr>
      </p:pic>
      <p:pic>
        <p:nvPicPr>
          <p:cNvPr id="5" name="Picture 4" descr="A blue cover with white text&#10;&#10;Description automatically generated">
            <a:extLst>
              <a:ext uri="{FF2B5EF4-FFF2-40B4-BE49-F238E27FC236}">
                <a16:creationId xmlns:a16="http://schemas.microsoft.com/office/drawing/2014/main" id="{B514A4C3-D1E5-C934-57AA-B372E4C49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57" y="995223"/>
            <a:ext cx="2743200" cy="38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</a:t>
            </a:r>
            <a:r>
              <a:rPr lang="en-GB"/>
              <a:t> room activity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0776" y="2273300"/>
            <a:ext cx="5147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What are the </a:t>
            </a:r>
            <a:r>
              <a:rPr lang="en-GB" b="1"/>
              <a:t>challenges</a:t>
            </a:r>
            <a:r>
              <a:rPr lang="en-GB"/>
              <a:t> you have come across when building and maintaining trust when involving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Are there any </a:t>
            </a:r>
            <a:r>
              <a:rPr lang="en-GB" b="1"/>
              <a:t>tips,</a:t>
            </a:r>
            <a:r>
              <a:rPr lang="en-GB"/>
              <a:t> </a:t>
            </a:r>
            <a:r>
              <a:rPr lang="en-GB" b="1"/>
              <a:t>best practices</a:t>
            </a:r>
            <a:r>
              <a:rPr lang="en-GB"/>
              <a:t> or </a:t>
            </a:r>
            <a:r>
              <a:rPr lang="en-GB" b="1"/>
              <a:t>‘how to’ examples </a:t>
            </a:r>
            <a:r>
              <a:rPr lang="en-GB"/>
              <a:t>you would like to share?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Any other points to go in the cards?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9266" y="1239012"/>
            <a:ext cx="2656433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/>
              <a:t>Discuss in groups – 20 min</a:t>
            </a:r>
          </a:p>
          <a:p>
            <a:r>
              <a:rPr lang="en-GB"/>
              <a:t>Share feedback  - 15 min</a:t>
            </a:r>
            <a:endParaRPr lang="en-GB">
              <a:cs typeface="Calibri"/>
            </a:endParaRPr>
          </a:p>
          <a:p>
            <a:endParaRPr lang="en-GB"/>
          </a:p>
        </p:txBody>
      </p:sp>
      <p:pic>
        <p:nvPicPr>
          <p:cNvPr id="3" name="Picture 2" descr="A green and white card&#10;&#10;Description automatically generated">
            <a:extLst>
              <a:ext uri="{FF2B5EF4-FFF2-40B4-BE49-F238E27FC236}">
                <a16:creationId xmlns:a16="http://schemas.microsoft.com/office/drawing/2014/main" id="{2250B512-09B7-48F8-562B-0CE9BBC0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64" y="939854"/>
            <a:ext cx="2743200" cy="39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6" y="812006"/>
            <a:ext cx="7079907" cy="35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13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a8beb145-e1f1-4026-935a-3a6c3ea4f665"/>
  <p:tag name="SLIDO_EVENT_SECTION_UUID" val="f2619c84-34e0-476d-9c4e-617899ab6add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257A360657947A19E86A65ABE1C8F" ma:contentTypeVersion="14" ma:contentTypeDescription="Create a new document." ma:contentTypeScope="" ma:versionID="ffa9044e029e264ff16a0c76f6b57c9e">
  <xsd:schema xmlns:xsd="http://www.w3.org/2001/XMLSchema" xmlns:xs="http://www.w3.org/2001/XMLSchema" xmlns:p="http://schemas.microsoft.com/office/2006/metadata/properties" xmlns:ns3="5d79c847-b7c3-4e7a-bdd0-efa2a57176a6" xmlns:ns4="442f2d15-b602-4d10-9cf2-3e7dca2278a2" targetNamespace="http://schemas.microsoft.com/office/2006/metadata/properties" ma:root="true" ma:fieldsID="7c48a096231ce66349b0dd4095450ef0" ns3:_="" ns4:_="">
    <xsd:import namespace="5d79c847-b7c3-4e7a-bdd0-efa2a57176a6"/>
    <xsd:import namespace="442f2d15-b602-4d10-9cf2-3e7dca2278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9c847-b7c3-4e7a-bdd0-efa2a5717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f2d15-b602-4d10-9cf2-3e7dca2278a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79c847-b7c3-4e7a-bdd0-efa2a57176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C549C-401C-42A9-B569-66B2AF074857}">
  <ds:schemaRefs>
    <ds:schemaRef ds:uri="442f2d15-b602-4d10-9cf2-3e7dca2278a2"/>
    <ds:schemaRef ds:uri="5d79c847-b7c3-4e7a-bdd0-efa2a57176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442f2d15-b602-4d10-9cf2-3e7dca2278a2"/>
    <ds:schemaRef ds:uri="5d79c847-b7c3-4e7a-bdd0-efa2a57176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0</TotalTime>
  <Words>446</Words>
  <Application>Microsoft Office PowerPoint</Application>
  <PresentationFormat>On-screen Show (16:9)</PresentationFormat>
  <Paragraphs>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1_Office Theme</vt:lpstr>
      <vt:lpstr>2_Office Theme</vt:lpstr>
      <vt:lpstr>PowerPoint Presentation</vt:lpstr>
      <vt:lpstr>Why do we need to think about ethical considerations?</vt:lpstr>
      <vt:lpstr>PowerPoint Presentation</vt:lpstr>
      <vt:lpstr>What’s in the package</vt:lpstr>
      <vt:lpstr>Resources</vt:lpstr>
      <vt:lpstr>Key principles of trauma-informed practice</vt:lpstr>
      <vt:lpstr>Ethical Engagement Cards</vt:lpstr>
      <vt:lpstr>Breakout room activity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Charis McElhinney (NHS Healthcare Improvement Scotland)</cp:lastModifiedBy>
  <cp:revision>5</cp:revision>
  <cp:lastPrinted>2017-09-06T13:57:19Z</cp:lastPrinted>
  <dcterms:created xsi:type="dcterms:W3CDTF">2017-08-22T14:27:19Z</dcterms:created>
  <dcterms:modified xsi:type="dcterms:W3CDTF">2023-11-28T10:45:44Z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0x0101008E0257A360657947A19E86A65ABE1C8F</vt:lpwstr>
  </property>
  <property fmtid="{D5CDD505-2E9C-101B-9397-08002B2CF9AE}" pid="3" name="Departments">
    <vt:lpwstr/>
  </property>
  <property fmtid="{D5CDD505-2E9C-101B-9397-08002B2CF9AE}" pid="4" name="SlidoAppVersion">
    <vt:lpwstr>1.6.1.4122</vt:lpwstr>
  </property>
</Properties>
</file>