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8"/>
  </p:notesMasterIdLst>
  <p:sldIdLst>
    <p:sldId id="309" r:id="rId6"/>
    <p:sldId id="310" r:id="rId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orient="horz" pos="2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9DD9"/>
    <a:srgbClr val="00A2E5"/>
    <a:srgbClr val="014380"/>
    <a:srgbClr val="FFFFFF"/>
    <a:srgbClr val="004685"/>
    <a:srgbClr val="EDEDED"/>
    <a:srgbClr val="A2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681DC-F398-4D6A-A882-380DD69BC36C}" v="1114" dt="2023-08-17T16:05:47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9097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1180" y="72"/>
      </p:cViewPr>
      <p:guideLst>
        <p:guide orient="horz" pos="3003"/>
        <p:guide pos="204"/>
        <p:guide pos="5556"/>
        <p:guide orient="horz" pos="21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Alternative title and layout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" y="320"/>
            <a:ext cx="9135923" cy="51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9152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2"/>
            <a:ext cx="9141713" cy="51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9141712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1680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7600" y="864000"/>
            <a:ext cx="84888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1"/>
            <a:ext cx="9144000" cy="8624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3585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585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94" r:id="rId3"/>
    <p:sldLayoutId id="2147483695" r:id="rId4"/>
    <p:sldLayoutId id="214748366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8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468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468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8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468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468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73830" y="1728769"/>
            <a:ext cx="4332289" cy="572053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Template C</a:t>
            </a: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373943" y="2412849"/>
            <a:ext cx="5788439" cy="60791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2"/>
                </a:solidFill>
              </a:rPr>
              <a:t>Highlight </a:t>
            </a:r>
            <a:r>
              <a:rPr lang="en-US" b="1" dirty="0">
                <a:solidFill>
                  <a:schemeClr val="tx2"/>
                </a:solidFill>
              </a:rPr>
              <a:t>internal processes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b="1" dirty="0">
                <a:solidFill>
                  <a:schemeClr val="tx2"/>
                </a:solidFill>
              </a:rPr>
              <a:t>policies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b="1" dirty="0">
                <a:solidFill>
                  <a:schemeClr val="tx2"/>
                </a:solidFill>
              </a:rPr>
              <a:t>data</a:t>
            </a:r>
            <a:endParaRPr lang="en-US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73" y="482977"/>
            <a:ext cx="2028252" cy="61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924" y="4170175"/>
            <a:ext cx="655489" cy="432000"/>
          </a:xfrm>
          <a:prstGeom prst="rect">
            <a:avLst/>
          </a:prstGeom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374086" y="2894130"/>
            <a:ext cx="4682204" cy="77328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Courier New"/>
              <a:buChar char="o"/>
            </a:pPr>
            <a:r>
              <a:rPr lang="en-US" sz="1100" dirty="0">
                <a:solidFill>
                  <a:srgbClr val="189DD9"/>
                </a:solidFill>
                <a:ea typeface="Calibri"/>
                <a:cs typeface="Calibri"/>
              </a:rPr>
              <a:t>Advanced level</a:t>
            </a:r>
          </a:p>
        </p:txBody>
      </p:sp>
      <p:pic>
        <p:nvPicPr>
          <p:cNvPr id="2" name="Picture 1" descr="A yellow and blue logo&#10;&#10;Description automatically generated">
            <a:extLst>
              <a:ext uri="{FF2B5EF4-FFF2-40B4-BE49-F238E27FC236}">
                <a16:creationId xmlns:a16="http://schemas.microsoft.com/office/drawing/2014/main" id="{801C9989-646B-B98C-980F-F254D9899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22" y="4318706"/>
            <a:ext cx="670152" cy="670833"/>
          </a:xfrm>
          <a:prstGeom prst="rect">
            <a:avLst/>
          </a:prstGeom>
        </p:spPr>
      </p:pic>
      <p:pic>
        <p:nvPicPr>
          <p:cNvPr id="3" name="Picture 2" descr="A red box with a pie chart and a white letter&#10;&#10;Description automatically generated">
            <a:extLst>
              <a:ext uri="{FF2B5EF4-FFF2-40B4-BE49-F238E27FC236}">
                <a16:creationId xmlns:a16="http://schemas.microsoft.com/office/drawing/2014/main" id="{E18EC561-8682-ADEB-D99C-5C4848027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26" y="4512606"/>
            <a:ext cx="472169" cy="278948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94FF33B-E779-C3D9-3B33-ADEC576BB7FF}"/>
              </a:ext>
            </a:extLst>
          </p:cNvPr>
          <p:cNvSpPr txBox="1">
            <a:spLocks/>
          </p:cNvSpPr>
          <p:nvPr/>
        </p:nvSpPr>
        <p:spPr>
          <a:xfrm>
            <a:off x="465235" y="4189790"/>
            <a:ext cx="4682204" cy="27321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</a:rPr>
              <a:t>Available in the following formats:</a:t>
            </a:r>
            <a:endParaRPr lang="en-US" sz="110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48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0254A4-BCEB-FE8A-0E87-1E806C77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84880"/>
              </p:ext>
            </p:extLst>
          </p:nvPr>
        </p:nvGraphicFramePr>
        <p:xfrm>
          <a:off x="114299" y="715617"/>
          <a:ext cx="8776625" cy="438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191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1182413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1152853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264840">
                  <a:extLst>
                    <a:ext uri="{9D8B030D-6E8A-4147-A177-3AD203B41FA5}">
                      <a16:colId xmlns:a16="http://schemas.microsoft.com/office/drawing/2014/main" val="1320644906"/>
                    </a:ext>
                  </a:extLst>
                </a:gridCol>
                <a:gridCol w="975489">
                  <a:extLst>
                    <a:ext uri="{9D8B030D-6E8A-4147-A177-3AD203B41FA5}">
                      <a16:colId xmlns:a16="http://schemas.microsoft.com/office/drawing/2014/main" val="3969448272"/>
                    </a:ext>
                  </a:extLst>
                </a:gridCol>
                <a:gridCol w="1083877">
                  <a:extLst>
                    <a:ext uri="{9D8B030D-6E8A-4147-A177-3AD203B41FA5}">
                      <a16:colId xmlns:a16="http://schemas.microsoft.com/office/drawing/2014/main" val="325043281"/>
                    </a:ext>
                  </a:extLst>
                </a:gridCol>
                <a:gridCol w="1074025">
                  <a:extLst>
                    <a:ext uri="{9D8B030D-6E8A-4147-A177-3AD203B41FA5}">
                      <a16:colId xmlns:a16="http://schemas.microsoft.com/office/drawing/2014/main" val="1303916146"/>
                    </a:ext>
                  </a:extLst>
                </a:gridCol>
                <a:gridCol w="1074025">
                  <a:extLst>
                    <a:ext uri="{9D8B030D-6E8A-4147-A177-3AD203B41FA5}">
                      <a16:colId xmlns:a16="http://schemas.microsoft.com/office/drawing/2014/main" val="4221914068"/>
                    </a:ext>
                  </a:extLst>
                </a:gridCol>
                <a:gridCol w="1183912">
                  <a:extLst>
                    <a:ext uri="{9D8B030D-6E8A-4147-A177-3AD203B41FA5}">
                      <a16:colId xmlns:a16="http://schemas.microsoft.com/office/drawing/2014/main" val="2078078352"/>
                    </a:ext>
                  </a:extLst>
                </a:gridCol>
              </a:tblGrid>
              <a:tr h="319971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 sz="8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 dirty="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 dirty="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 dirty="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 dirty="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 dirty="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2714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service</a:t>
                      </a:r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97860"/>
                  </a:ext>
                </a:extLst>
              </a:tr>
              <a:tr h="795079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3015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905226"/>
                  </a:ext>
                </a:extLst>
              </a:tr>
              <a:tr h="4169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Stakeholder 1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31859"/>
                  </a:ext>
                </a:extLst>
              </a:tr>
              <a:tr h="4266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Stakeholder 2</a:t>
                      </a:r>
                      <a:endParaRPr lang="en-US" sz="700" b="0" i="0" u="none" strike="noStrike" noProof="0" dirty="0">
                        <a:solidFill>
                          <a:srgbClr val="565456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action</a:t>
                      </a:r>
                      <a:endParaRPr lang="en-GB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742713"/>
                  </a:ext>
                </a:extLst>
              </a:tr>
              <a:tr h="5720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Policies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49507"/>
                  </a:ext>
                </a:extLst>
              </a:tr>
              <a:tr h="5720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Data held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78964"/>
                  </a:ext>
                </a:extLst>
              </a:tr>
              <a:tr h="5720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Data channel /</a:t>
                      </a:r>
                    </a:p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storage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47040"/>
                  </a:ext>
                </a:extLst>
              </a:tr>
            </a:tbl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D64A409-1F81-8DCB-A716-08430BE57183}"/>
              </a:ext>
            </a:extLst>
          </p:cNvPr>
          <p:cNvCxnSpPr/>
          <p:nvPr/>
        </p:nvCxnSpPr>
        <p:spPr>
          <a:xfrm flipV="1">
            <a:off x="29818" y="2381793"/>
            <a:ext cx="9114182" cy="29730"/>
          </a:xfrm>
          <a:prstGeom prst="straightConnector1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2C4899B-E066-2C39-CC37-05B6D5B5BCA2}"/>
              </a:ext>
            </a:extLst>
          </p:cNvPr>
          <p:cNvSpPr txBox="1">
            <a:spLocks/>
          </p:cNvSpPr>
          <p:nvPr/>
        </p:nvSpPr>
        <p:spPr>
          <a:xfrm>
            <a:off x="219459" y="148075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C – Advanced Level </a:t>
            </a:r>
            <a:endParaRPr lang="en-GB" sz="1600" b="1" dirty="0">
              <a:ea typeface="Calibri"/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F68DF8-E0D3-D81D-F51F-CC3F00161E0E}"/>
              </a:ext>
            </a:extLst>
          </p:cNvPr>
          <p:cNvGrpSpPr/>
          <p:nvPr/>
        </p:nvGrpSpPr>
        <p:grpSpPr>
          <a:xfrm>
            <a:off x="3213391" y="419393"/>
            <a:ext cx="837199" cy="4727027"/>
            <a:chOff x="7553666" y="415145"/>
            <a:chExt cx="837199" cy="472702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1A8D466-9065-9987-7399-A7016B77389C}"/>
                </a:ext>
              </a:extLst>
            </p:cNvPr>
            <p:cNvCxnSpPr>
              <a:cxnSpLocks/>
            </p:cNvCxnSpPr>
            <p:nvPr/>
          </p:nvCxnSpPr>
          <p:spPr>
            <a:xfrm>
              <a:off x="7659266" y="600772"/>
              <a:ext cx="18900" cy="454140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7BE34FF-05AE-FF9E-31FB-5BBA1DFB60ED}"/>
                </a:ext>
              </a:extLst>
            </p:cNvPr>
            <p:cNvGrpSpPr/>
            <p:nvPr/>
          </p:nvGrpSpPr>
          <p:grpSpPr>
            <a:xfrm>
              <a:off x="7553666" y="415145"/>
              <a:ext cx="837199" cy="230832"/>
              <a:chOff x="7762388" y="489688"/>
              <a:chExt cx="837199" cy="23083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1EE31F1-9EA1-0AF4-8CE5-B6EF0B6F3B79}"/>
                  </a:ext>
                </a:extLst>
              </p:cNvPr>
              <p:cNvSpPr/>
              <p:nvPr/>
            </p:nvSpPr>
            <p:spPr>
              <a:xfrm flipH="1">
                <a:off x="7762388" y="496806"/>
                <a:ext cx="208893" cy="204952"/>
              </a:xfrm>
              <a:prstGeom prst="ellipse">
                <a:avLst/>
              </a:prstGeom>
              <a:solidFill>
                <a:srgbClr val="DB8A8A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5665B7-9080-78B1-8C84-F9047B8F2B6B}"/>
                  </a:ext>
                </a:extLst>
              </p:cNvPr>
              <p:cNvSpPr txBox="1"/>
              <p:nvPr/>
            </p:nvSpPr>
            <p:spPr>
              <a:xfrm>
                <a:off x="7930594" y="489688"/>
                <a:ext cx="668993" cy="2308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900" dirty="0">
                    <a:solidFill>
                      <a:srgbClr val="DB8A8A"/>
                    </a:solidFill>
                    <a:cs typeface="Calibri"/>
                  </a:rPr>
                  <a:t>Drop off</a:t>
                </a:r>
              </a:p>
            </p:txBody>
          </p:sp>
          <p:pic>
            <p:nvPicPr>
              <p:cNvPr id="15" name="Graphic 18" descr="Close with solid fill">
                <a:extLst>
                  <a:ext uri="{FF2B5EF4-FFF2-40B4-BE49-F238E27FC236}">
                    <a16:creationId xmlns:a16="http://schemas.microsoft.com/office/drawing/2014/main" id="{5213C4FD-A1C5-A8AF-9739-8B4911998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05179" y="541850"/>
                <a:ext cx="126126" cy="126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724162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5" ma:contentTypeDescription="Base Document" ma:contentTypeScope="" ma:versionID="9dadf323e77ca7c0ca63a5107764fc89">
  <xsd:schema xmlns:xsd="http://www.w3.org/2001/XMLSchema" xmlns:xs="http://www.w3.org/2001/XMLSchema" xmlns:p="http://schemas.microsoft.com/office/2006/metadata/properties" xmlns:ns1="c90fc823-f927-4b13-b746-572312a1c935" xmlns:ns3="54fb642d-8df1-4a40-b81f-b7c7f28e2e7f" targetNamespace="http://schemas.microsoft.com/office/2006/metadata/properties" ma:root="true" ma:fieldsID="dcfd87a868d966f591bab925489a6202" ns1:_="" ns3:_="">
    <xsd:import namespace="c90fc823-f927-4b13-b746-572312a1c935"/>
    <xsd:import namespace="54fb642d-8df1-4a40-b81f-b7c7f28e2e7f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642d-8df1-4a40-b81f-b7c7f28e2e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/>
    <b0997d7f6f2b4bc7890c40ab47985429 xmlns="c90fc823-f927-4b13-b746-572312a1c935">
      <Terms xmlns="http://schemas.microsoft.com/office/infopath/2007/PartnerControls"/>
    </b0997d7f6f2b4bc7890c40ab47985429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98AF7-984C-4DEE-AD49-82C5CF3AC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7FCB93-7797-4234-8677-9CD568EECFE0}">
  <ds:schemaRefs>
    <ds:schemaRef ds:uri="http://purl.org/dc/terms/"/>
    <ds:schemaRef ds:uri="http://schemas.openxmlformats.org/package/2006/metadata/core-properties"/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90fc823-f927-4b13-b746-572312a1c93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2135</TotalTime>
  <Words>55</Words>
  <Application>Microsoft Office PowerPoint</Application>
  <PresentationFormat>On-screen Show (16:9)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1_Office Theme</vt:lpstr>
      <vt:lpstr>2_Office Theme</vt:lpstr>
      <vt:lpstr>PowerPoint Presentation</vt:lpstr>
      <vt:lpstr>PowerPoint Presentation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Abby Manzi (NHS Healthcare Improvement Scotland)</cp:lastModifiedBy>
  <cp:revision>413</cp:revision>
  <cp:lastPrinted>2017-09-06T13:57:19Z</cp:lastPrinted>
  <dcterms:created xsi:type="dcterms:W3CDTF">2017-08-22T14:27:19Z</dcterms:created>
  <dcterms:modified xsi:type="dcterms:W3CDTF">2023-08-28T09:34:41Z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/>
  </property>
</Properties>
</file>