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10"/>
  </p:notesMasterIdLst>
  <p:sldIdLst>
    <p:sldId id="308" r:id="rId6"/>
    <p:sldId id="312" r:id="rId7"/>
    <p:sldId id="311" r:id="rId8"/>
    <p:sldId id="313" r:id="rId9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orient="horz" pos="2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9DD9"/>
    <a:srgbClr val="00A2E5"/>
    <a:srgbClr val="014380"/>
    <a:srgbClr val="FFFFFF"/>
    <a:srgbClr val="004685"/>
    <a:srgbClr val="EDEDED"/>
    <a:srgbClr val="A2D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681DC-F398-4D6A-A882-380DD69BC36C}" v="1114" dt="2023-08-17T16:05:47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9097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1180" y="72"/>
      </p:cViewPr>
      <p:guideLst>
        <p:guide orient="horz" pos="3003"/>
        <p:guide pos="204"/>
        <p:guide pos="5556"/>
        <p:guide orient="horz" pos="21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Alternative title and layout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" y="320"/>
            <a:ext cx="9135923" cy="51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915200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2"/>
            <a:ext cx="9141713" cy="51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9141712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1680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7600" y="864000"/>
            <a:ext cx="84888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1"/>
            <a:ext cx="9144000" cy="8624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3585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585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94" r:id="rId3"/>
    <p:sldLayoutId id="2147483695" r:id="rId4"/>
    <p:sldLayoutId id="2147483667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68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468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468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68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468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468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73830" y="1728769"/>
            <a:ext cx="4332289" cy="572053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Template B</a:t>
            </a: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373943" y="2405020"/>
            <a:ext cx="5584891" cy="43568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2"/>
                </a:solidFill>
              </a:rPr>
              <a:t>Highlight</a:t>
            </a:r>
            <a:r>
              <a:rPr lang="en-US" b="1" dirty="0">
                <a:solidFill>
                  <a:schemeClr val="tx2"/>
                </a:solidFill>
              </a:rPr>
              <a:t> opportunities resulting from challenges</a:t>
            </a:r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73" y="482977"/>
            <a:ext cx="2028252" cy="61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924" y="4170175"/>
            <a:ext cx="655489" cy="432000"/>
          </a:xfrm>
          <a:prstGeom prst="rect">
            <a:avLst/>
          </a:prstGeom>
        </p:spPr>
      </p:pic>
      <p:sp>
        <p:nvSpPr>
          <p:cNvPr id="6" name="Text Placeholder 9"/>
          <p:cNvSpPr txBox="1">
            <a:spLocks/>
          </p:cNvSpPr>
          <p:nvPr/>
        </p:nvSpPr>
        <p:spPr>
          <a:xfrm>
            <a:off x="374086" y="2878472"/>
            <a:ext cx="4682204" cy="46795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Courier New"/>
              <a:buChar char="o"/>
            </a:pPr>
            <a:r>
              <a:rPr lang="en-US" sz="1100" dirty="0">
                <a:solidFill>
                  <a:srgbClr val="189DD9"/>
                </a:solidFill>
              </a:rPr>
              <a:t>Beginner level</a:t>
            </a:r>
            <a:endParaRPr lang="en-US" dirty="0" err="1">
              <a:solidFill>
                <a:srgbClr val="FFFFFF"/>
              </a:solidFill>
              <a:ea typeface="Calibri"/>
              <a:cs typeface="Calibri"/>
            </a:endParaRPr>
          </a:p>
          <a:p>
            <a:pPr marL="171450" indent="-171450">
              <a:buFont typeface="Courier New"/>
              <a:buChar char="o"/>
            </a:pPr>
            <a:r>
              <a:rPr lang="en-US" sz="1100" dirty="0">
                <a:solidFill>
                  <a:srgbClr val="189DD9"/>
                </a:solidFill>
                <a:ea typeface="Calibri"/>
                <a:cs typeface="Calibri"/>
              </a:rPr>
              <a:t>Advanced level</a:t>
            </a:r>
          </a:p>
        </p:txBody>
      </p:sp>
      <p:pic>
        <p:nvPicPr>
          <p:cNvPr id="2" name="Picture 1" descr="A yellow and blue logo&#10;&#10;Description automatically generated">
            <a:extLst>
              <a:ext uri="{FF2B5EF4-FFF2-40B4-BE49-F238E27FC236}">
                <a16:creationId xmlns:a16="http://schemas.microsoft.com/office/drawing/2014/main" id="{801C9989-646B-B98C-980F-F254D9899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22" y="4318706"/>
            <a:ext cx="670152" cy="670833"/>
          </a:xfrm>
          <a:prstGeom prst="rect">
            <a:avLst/>
          </a:prstGeom>
        </p:spPr>
      </p:pic>
      <p:pic>
        <p:nvPicPr>
          <p:cNvPr id="3" name="Picture 2" descr="A red box with a pie chart and a white letter&#10;&#10;Description automatically generated">
            <a:extLst>
              <a:ext uri="{FF2B5EF4-FFF2-40B4-BE49-F238E27FC236}">
                <a16:creationId xmlns:a16="http://schemas.microsoft.com/office/drawing/2014/main" id="{E18EC561-8682-ADEB-D99C-5C4848027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26" y="4512606"/>
            <a:ext cx="472169" cy="278948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94FF33B-E779-C3D9-3B33-ADEC576BB7FF}"/>
              </a:ext>
            </a:extLst>
          </p:cNvPr>
          <p:cNvSpPr txBox="1">
            <a:spLocks/>
          </p:cNvSpPr>
          <p:nvPr/>
        </p:nvSpPr>
        <p:spPr>
          <a:xfrm>
            <a:off x="465235" y="4189790"/>
            <a:ext cx="4682204" cy="27321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</a:rPr>
              <a:t>Available in the following formats:</a:t>
            </a:r>
            <a:endParaRPr lang="en-US" sz="110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13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77D687-3C12-2D87-B262-F2175F7F6518}"/>
              </a:ext>
            </a:extLst>
          </p:cNvPr>
          <p:cNvSpPr txBox="1">
            <a:spLocks/>
          </p:cNvSpPr>
          <p:nvPr/>
        </p:nvSpPr>
        <p:spPr>
          <a:xfrm>
            <a:off x="265548" y="175728"/>
            <a:ext cx="7843122" cy="37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u="none" kern="1200">
                <a:solidFill>
                  <a:srgbClr val="00516A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cs typeface="Calibri"/>
              </a:rPr>
              <a:t>Template B – Beginner Level </a:t>
            </a:r>
            <a:endParaRPr lang="en-GB" sz="1600" b="1" dirty="0">
              <a:ea typeface="Calibri"/>
              <a:cs typeface="Calibri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6F1E5DA-5324-BB49-38F9-72C1FCA97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16927"/>
              </p:ext>
            </p:extLst>
          </p:nvPr>
        </p:nvGraphicFramePr>
        <p:xfrm>
          <a:off x="99658" y="767901"/>
          <a:ext cx="8818445" cy="398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806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971472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923143">
                  <a:extLst>
                    <a:ext uri="{9D8B030D-6E8A-4147-A177-3AD203B41FA5}">
                      <a16:colId xmlns:a16="http://schemas.microsoft.com/office/drawing/2014/main" val="494069942"/>
                    </a:ext>
                  </a:extLst>
                </a:gridCol>
                <a:gridCol w="1006615">
                  <a:extLst>
                    <a:ext uri="{9D8B030D-6E8A-4147-A177-3AD203B41FA5}">
                      <a16:colId xmlns:a16="http://schemas.microsoft.com/office/drawing/2014/main" val="2798638107"/>
                    </a:ext>
                  </a:extLst>
                </a:gridCol>
                <a:gridCol w="1049633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1058234">
                  <a:extLst>
                    <a:ext uri="{9D8B030D-6E8A-4147-A177-3AD203B41FA5}">
                      <a16:colId xmlns:a16="http://schemas.microsoft.com/office/drawing/2014/main" val="3957339726"/>
                    </a:ext>
                  </a:extLst>
                </a:gridCol>
                <a:gridCol w="963597">
                  <a:extLst>
                    <a:ext uri="{9D8B030D-6E8A-4147-A177-3AD203B41FA5}">
                      <a16:colId xmlns:a16="http://schemas.microsoft.com/office/drawing/2014/main" val="3094582585"/>
                    </a:ext>
                  </a:extLst>
                </a:gridCol>
                <a:gridCol w="972201">
                  <a:extLst>
                    <a:ext uri="{9D8B030D-6E8A-4147-A177-3AD203B41FA5}">
                      <a16:colId xmlns:a16="http://schemas.microsoft.com/office/drawing/2014/main" val="1689852662"/>
                    </a:ext>
                  </a:extLst>
                </a:gridCol>
                <a:gridCol w="998744">
                  <a:extLst>
                    <a:ext uri="{9D8B030D-6E8A-4147-A177-3AD203B41FA5}">
                      <a16:colId xmlns:a16="http://schemas.microsoft.com/office/drawing/2014/main" val="1320644906"/>
                    </a:ext>
                  </a:extLst>
                </a:gridCol>
              </a:tblGrid>
              <a:tr h="464906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crisis</a:t>
                      </a:r>
                      <a:endParaRPr lang="en-US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1007296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498114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service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31859"/>
                  </a:ext>
                </a:extLst>
              </a:tr>
              <a:tr h="10072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/ highlights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41565"/>
                  </a:ext>
                </a:extLst>
              </a:tr>
              <a:tr h="10072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Opportunities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683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25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5">
            <a:extLst>
              <a:ext uri="{FF2B5EF4-FFF2-40B4-BE49-F238E27FC236}">
                <a16:creationId xmlns:a16="http://schemas.microsoft.com/office/drawing/2014/main" id="{E361E780-E3D7-D351-FADC-84324E03B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0016"/>
              </p:ext>
            </p:extLst>
          </p:nvPr>
        </p:nvGraphicFramePr>
        <p:xfrm>
          <a:off x="99658" y="767901"/>
          <a:ext cx="8901377" cy="398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531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966622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966623">
                  <a:extLst>
                    <a:ext uri="{9D8B030D-6E8A-4147-A177-3AD203B41FA5}">
                      <a16:colId xmlns:a16="http://schemas.microsoft.com/office/drawing/2014/main" val="494069942"/>
                    </a:ext>
                  </a:extLst>
                </a:gridCol>
                <a:gridCol w="291836">
                  <a:extLst>
                    <a:ext uri="{9D8B030D-6E8A-4147-A177-3AD203B41FA5}">
                      <a16:colId xmlns:a16="http://schemas.microsoft.com/office/drawing/2014/main" val="3827828176"/>
                    </a:ext>
                  </a:extLst>
                </a:gridCol>
                <a:gridCol w="970628">
                  <a:extLst>
                    <a:ext uri="{9D8B030D-6E8A-4147-A177-3AD203B41FA5}">
                      <a16:colId xmlns:a16="http://schemas.microsoft.com/office/drawing/2014/main" val="2798638107"/>
                    </a:ext>
                  </a:extLst>
                </a:gridCol>
                <a:gridCol w="1012108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1020401">
                  <a:extLst>
                    <a:ext uri="{9D8B030D-6E8A-4147-A177-3AD203B41FA5}">
                      <a16:colId xmlns:a16="http://schemas.microsoft.com/office/drawing/2014/main" val="3957339726"/>
                    </a:ext>
                  </a:extLst>
                </a:gridCol>
                <a:gridCol w="929148">
                  <a:extLst>
                    <a:ext uri="{9D8B030D-6E8A-4147-A177-3AD203B41FA5}">
                      <a16:colId xmlns:a16="http://schemas.microsoft.com/office/drawing/2014/main" val="3094582585"/>
                    </a:ext>
                  </a:extLst>
                </a:gridCol>
                <a:gridCol w="937442">
                  <a:extLst>
                    <a:ext uri="{9D8B030D-6E8A-4147-A177-3AD203B41FA5}">
                      <a16:colId xmlns:a16="http://schemas.microsoft.com/office/drawing/2014/main" val="1689852662"/>
                    </a:ext>
                  </a:extLst>
                </a:gridCol>
                <a:gridCol w="963038">
                  <a:extLst>
                    <a:ext uri="{9D8B030D-6E8A-4147-A177-3AD203B41FA5}">
                      <a16:colId xmlns:a16="http://schemas.microsoft.com/office/drawing/2014/main" val="1320644906"/>
                    </a:ext>
                  </a:extLst>
                </a:gridCol>
              </a:tblGrid>
              <a:tr h="464906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crisis</a:t>
                      </a:r>
                      <a:endParaRPr lang="en-US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1007296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498114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service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31859"/>
                  </a:ext>
                </a:extLst>
              </a:tr>
              <a:tr h="10072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/ highlights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41565"/>
                  </a:ext>
                </a:extLst>
              </a:tr>
              <a:tr h="10072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Opportunities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68363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D77D687-3C12-2D87-B262-F2175F7F6518}"/>
              </a:ext>
            </a:extLst>
          </p:cNvPr>
          <p:cNvSpPr txBox="1">
            <a:spLocks/>
          </p:cNvSpPr>
          <p:nvPr/>
        </p:nvSpPr>
        <p:spPr>
          <a:xfrm>
            <a:off x="219459" y="-681522"/>
            <a:ext cx="7843122" cy="37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u="none" kern="1200">
                <a:solidFill>
                  <a:srgbClr val="00516A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cs typeface="Calibri"/>
              </a:rPr>
              <a:t>Template B – Advanced Level </a:t>
            </a:r>
            <a:endParaRPr lang="en-GB" sz="1600" b="1" dirty="0">
              <a:ea typeface="Calibri"/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8CDDE1-C9DD-E1FB-ABAF-1B23CC3A7076}"/>
              </a:ext>
            </a:extLst>
          </p:cNvPr>
          <p:cNvGrpSpPr/>
          <p:nvPr/>
        </p:nvGrpSpPr>
        <p:grpSpPr>
          <a:xfrm>
            <a:off x="2936041" y="417597"/>
            <a:ext cx="837199" cy="4727027"/>
            <a:chOff x="7553666" y="415145"/>
            <a:chExt cx="837199" cy="472702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99CC361-D58A-8A4B-0146-99D2E9EBDD5E}"/>
                </a:ext>
              </a:extLst>
            </p:cNvPr>
            <p:cNvCxnSpPr>
              <a:cxnSpLocks/>
            </p:cNvCxnSpPr>
            <p:nvPr/>
          </p:nvCxnSpPr>
          <p:spPr>
            <a:xfrm>
              <a:off x="7659266" y="600772"/>
              <a:ext cx="18900" cy="454140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9F0B074-E016-870B-467F-842D01DC111E}"/>
                </a:ext>
              </a:extLst>
            </p:cNvPr>
            <p:cNvGrpSpPr/>
            <p:nvPr/>
          </p:nvGrpSpPr>
          <p:grpSpPr>
            <a:xfrm>
              <a:off x="7553666" y="415145"/>
              <a:ext cx="837199" cy="230832"/>
              <a:chOff x="7762388" y="489688"/>
              <a:chExt cx="837199" cy="2308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3961925-AA26-008B-19FD-F19D3446C7EB}"/>
                  </a:ext>
                </a:extLst>
              </p:cNvPr>
              <p:cNvSpPr/>
              <p:nvPr/>
            </p:nvSpPr>
            <p:spPr>
              <a:xfrm flipH="1">
                <a:off x="7762388" y="496806"/>
                <a:ext cx="208893" cy="204952"/>
              </a:xfrm>
              <a:prstGeom prst="ellipse">
                <a:avLst/>
              </a:prstGeom>
              <a:solidFill>
                <a:srgbClr val="DB8A8A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131292-DE69-FC65-B833-AF8C93E12E55}"/>
                  </a:ext>
                </a:extLst>
              </p:cNvPr>
              <p:cNvSpPr txBox="1"/>
              <p:nvPr/>
            </p:nvSpPr>
            <p:spPr>
              <a:xfrm>
                <a:off x="7930594" y="489688"/>
                <a:ext cx="668993" cy="2308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900" dirty="0">
                    <a:solidFill>
                      <a:srgbClr val="DB8A8A"/>
                    </a:solidFill>
                    <a:cs typeface="Calibri"/>
                  </a:rPr>
                  <a:t>Drop off</a:t>
                </a:r>
              </a:p>
            </p:txBody>
          </p:sp>
          <p:pic>
            <p:nvPicPr>
              <p:cNvPr id="19" name="Graphic 18" descr="Close with solid fill">
                <a:extLst>
                  <a:ext uri="{FF2B5EF4-FFF2-40B4-BE49-F238E27FC236}">
                    <a16:creationId xmlns:a16="http://schemas.microsoft.com/office/drawing/2014/main" id="{0E570D2B-0B88-CE4E-9F25-7AD5EF431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05179" y="541850"/>
                <a:ext cx="126126" cy="126125"/>
              </a:xfrm>
              <a:prstGeom prst="rect">
                <a:avLst/>
              </a:prstGeom>
            </p:spPr>
          </p:pic>
        </p:grp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2B270347-560A-52D2-7B3F-21D8A81BF356}"/>
              </a:ext>
            </a:extLst>
          </p:cNvPr>
          <p:cNvSpPr txBox="1">
            <a:spLocks/>
          </p:cNvSpPr>
          <p:nvPr/>
        </p:nvSpPr>
        <p:spPr>
          <a:xfrm>
            <a:off x="265548" y="175728"/>
            <a:ext cx="7843122" cy="37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u="none" kern="1200">
                <a:solidFill>
                  <a:srgbClr val="00516A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cs typeface="Calibri"/>
              </a:rPr>
              <a:t>Template B – Advanced Level </a:t>
            </a:r>
            <a:endParaRPr lang="en-GB" sz="16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82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77D687-3C12-2D87-B262-F2175F7F6518}"/>
              </a:ext>
            </a:extLst>
          </p:cNvPr>
          <p:cNvSpPr txBox="1">
            <a:spLocks/>
          </p:cNvSpPr>
          <p:nvPr/>
        </p:nvSpPr>
        <p:spPr>
          <a:xfrm>
            <a:off x="265548" y="175728"/>
            <a:ext cx="7843122" cy="37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u="none" kern="1200">
                <a:solidFill>
                  <a:srgbClr val="00516A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cs typeface="Calibri"/>
              </a:rPr>
              <a:t>Template B / How it looks in practice // Beginner Level </a:t>
            </a:r>
            <a:endParaRPr lang="en-GB" sz="1600" b="1" dirty="0">
              <a:ea typeface="Calibri"/>
              <a:cs typeface="Calibri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6F1E5DA-5324-BB49-38F9-72C1FCA97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04491"/>
              </p:ext>
            </p:extLst>
          </p:nvPr>
        </p:nvGraphicFramePr>
        <p:xfrm>
          <a:off x="73901" y="714375"/>
          <a:ext cx="8896625" cy="4269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316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1006714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956631">
                  <a:extLst>
                    <a:ext uri="{9D8B030D-6E8A-4147-A177-3AD203B41FA5}">
                      <a16:colId xmlns:a16="http://schemas.microsoft.com/office/drawing/2014/main" val="494069942"/>
                    </a:ext>
                  </a:extLst>
                </a:gridCol>
                <a:gridCol w="1043128">
                  <a:extLst>
                    <a:ext uri="{9D8B030D-6E8A-4147-A177-3AD203B41FA5}">
                      <a16:colId xmlns:a16="http://schemas.microsoft.com/office/drawing/2014/main" val="2798638107"/>
                    </a:ext>
                  </a:extLst>
                </a:gridCol>
                <a:gridCol w="1043128">
                  <a:extLst>
                    <a:ext uri="{9D8B030D-6E8A-4147-A177-3AD203B41FA5}">
                      <a16:colId xmlns:a16="http://schemas.microsoft.com/office/drawing/2014/main" val="3088607370"/>
                    </a:ext>
                  </a:extLst>
                </a:gridCol>
                <a:gridCol w="1087712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998555">
                  <a:extLst>
                    <a:ext uri="{9D8B030D-6E8A-4147-A177-3AD203B41FA5}">
                      <a16:colId xmlns:a16="http://schemas.microsoft.com/office/drawing/2014/main" val="3094582585"/>
                    </a:ext>
                  </a:extLst>
                </a:gridCol>
                <a:gridCol w="1007468">
                  <a:extLst>
                    <a:ext uri="{9D8B030D-6E8A-4147-A177-3AD203B41FA5}">
                      <a16:colId xmlns:a16="http://schemas.microsoft.com/office/drawing/2014/main" val="1689852662"/>
                    </a:ext>
                  </a:extLst>
                </a:gridCol>
                <a:gridCol w="1034973">
                  <a:extLst>
                    <a:ext uri="{9D8B030D-6E8A-4147-A177-3AD203B41FA5}">
                      <a16:colId xmlns:a16="http://schemas.microsoft.com/office/drawing/2014/main" val="1320644906"/>
                    </a:ext>
                  </a:extLst>
                </a:gridCol>
              </a:tblGrid>
              <a:tr h="470009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initial pain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latin typeface="Calibri"/>
                        </a:rPr>
                        <a:t>Visit the GP/hospital</a:t>
                      </a:r>
                      <a:endParaRPr lang="en-US" dirty="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Drug use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Referral and assessment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</a:rPr>
                        <a:t>crisis</a:t>
                      </a:r>
                      <a:endParaRPr lang="en-GB" sz="700" b="1" i="0" u="none" strike="noStrike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Contact DARS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Access support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1188325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</a:rPr>
                        <a:t>Root canal treatment. </a:t>
                      </a: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Started living with severe tooth pain for over 6/7 years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Had a GP consultation regarding pain.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</a:rPr>
                        <a:t>Received referral for investigation.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CT Scan confirmed broken tooth embedded near sinus and </a:t>
                      </a: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</a:rPr>
                        <a:t>non-operable. Was prescribed </a:t>
                      </a:r>
                      <a:r>
                        <a:rPr lang="en-GB" sz="700" b="1" i="0" u="none" strike="noStrike" noProof="0" dirty="0" err="1">
                          <a:solidFill>
                            <a:srgbClr val="000000"/>
                          </a:solidFill>
                        </a:rPr>
                        <a:t>Tradamol</a:t>
                      </a:r>
                      <a:endParaRPr lang="en-GB" sz="700" b="0" i="0" u="none" strike="noStrike" noProof="0" err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After 2 years, </a:t>
                      </a: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decided to stop </a:t>
                      </a:r>
                      <a:r>
                        <a:rPr lang="en-GB" sz="700" b="1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Tradamol</a:t>
                      </a: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due to feeling numb and not himself.</a:t>
                      </a:r>
                      <a:endParaRPr lang="en-US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Introduced heroin as a pain killer </a:t>
                      </a: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and got "hooked".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Self-referral do DARS</a:t>
                      </a: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and assessment</a:t>
                      </a:r>
                      <a:endParaRPr lang="en-GB" sz="700" b="0" i="0" u="none" strike="noStrike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Psychotic episode</a:t>
                      </a: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and was taken to hospital and went through assessment.</a:t>
                      </a:r>
                    </a:p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</a:rPr>
                        <a:t>Discharged himself </a:t>
                      </a: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from hospital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Told key worker about crisis</a:t>
                      </a: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. There was no perceived action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Went to the pharmacist and got methadone issued daily.</a:t>
                      </a:r>
                    </a:p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Access to </a:t>
                      </a: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advocacy and recovery support</a:t>
                      </a: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drop-in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470009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service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Dentist</a:t>
                      </a: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GP</a:t>
                      </a: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Hospital</a:t>
                      </a: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DARS</a:t>
                      </a: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A&amp;E</a:t>
                      </a: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DARS</a:t>
                      </a: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3rd sector</a:t>
                      </a:r>
                    </a:p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Pharmacy</a:t>
                      </a:r>
                      <a:endParaRPr lang="en-GB" sz="7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31859"/>
                  </a:ext>
                </a:extLst>
              </a:tr>
              <a:tr h="90147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/ highlights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Left the dentist with severe pain, without any prescriptions or further referrals/help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Was told the </a:t>
                      </a:r>
                      <a:r>
                        <a:rPr lang="en-GB" sz="700" b="0" i="0" u="none" strike="noStrike" noProof="0" err="1">
                          <a:solidFill>
                            <a:srgbClr val="000000"/>
                          </a:solidFill>
                        </a:rPr>
                        <a:t>Tradamol</a:t>
                      </a: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 wasn't addictive and was taking 10-12 pills a day to relief the pain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</a:rPr>
                        <a:t>Medication discontinuation </a:t>
                      </a: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by own choice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8 week wait time</a:t>
                      </a: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for DARS appointment after self-referral;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During assessment period one has to be clean </a:t>
                      </a:r>
                      <a:r>
                        <a:rPr lang="en-GB" sz="700" b="0" i="1" u="none" strike="noStrike" noProof="0" dirty="0">
                          <a:solidFill>
                            <a:srgbClr val="000000"/>
                          </a:solidFill>
                        </a:rPr>
                        <a:t>"it feels like they don't believe you"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No follow up contact after hospital discharge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No perceived support from key worker after telling them about recent crisis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41565"/>
                  </a:ext>
                </a:extLst>
              </a:tr>
              <a:tr h="12395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Opportunities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Utilise wait times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Develop new ways for people to get different types of help &amp; advice right after self-referral and/or referrals.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</a:rPr>
                        <a:t>Improve follow up support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Develop a more holistic, personal and intensive follow up support after crisis to ensure the person is in recovery and has the support needed.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</a:rPr>
                        <a:t>Holistic Mental Health support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Provide holistic support beyond drug support and advice, offering different types of help (including Mental Health)?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683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7795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 Document" ma:contentTypeID="0x0101009B9C30850FF64BE98BE1A18B621E9B38003B8DD66EA2A6EA4EA63CA2150F833E3B" ma:contentTypeVersion="5" ma:contentTypeDescription="Base Document" ma:contentTypeScope="" ma:versionID="9dadf323e77ca7c0ca63a5107764fc89">
  <xsd:schema xmlns:xsd="http://www.w3.org/2001/XMLSchema" xmlns:xs="http://www.w3.org/2001/XMLSchema" xmlns:p="http://schemas.microsoft.com/office/2006/metadata/properties" xmlns:ns1="c90fc823-f927-4b13-b746-572312a1c935" xmlns:ns3="54fb642d-8df1-4a40-b81f-b7c7f28e2e7f" targetNamespace="http://schemas.microsoft.com/office/2006/metadata/properties" ma:root="true" ma:fieldsID="dcfd87a868d966f591bab925489a6202" ns1:_="" ns3:_="">
    <xsd:import namespace="c90fc823-f927-4b13-b746-572312a1c935"/>
    <xsd:import namespace="54fb642d-8df1-4a40-b81f-b7c7f28e2e7f"/>
    <xsd:element name="properties">
      <xsd:complexType>
        <xsd:sequence>
          <xsd:element name="documentManagement">
            <xsd:complexType>
              <xsd:all>
                <xsd:element ref="ns1:b0997d7f6f2b4bc7890c40ab47985429" minOccurs="0"/>
                <xsd:element ref="ns1:TaxCatchAll" minOccurs="0"/>
                <xsd:element ref="ns1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fc823-f927-4b13-b746-572312a1c935" elementFormDefault="qualified">
    <xsd:import namespace="http://schemas.microsoft.com/office/2006/documentManagement/types"/>
    <xsd:import namespace="http://schemas.microsoft.com/office/infopath/2007/PartnerControls"/>
    <xsd:element name="b0997d7f6f2b4bc7890c40ab47985429" ma:index="8" nillable="true" ma:taxonomy="true" ma:internalName="b0997d7f6f2b4bc7890c40ab47985429" ma:taxonomyFieldName="Departments" ma:displayName="Departments" ma:fieldId="{b0997d7f-6f2b-4bc7-890c-40ab47985429}" ma:sspId="12ec0724-cfef-4554-94cf-02961d342542" ma:termSetId="184a1858-4a21-4b18-a878-30e190b764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f5b355e-5b78-4275-9d55-722e430928fb}" ma:internalName="TaxCatchAll" ma:showField="CatchAllData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f5b355e-5b78-4275-9d55-722e430928fb}" ma:internalName="TaxCatchAllLabel" ma:readOnly="true" ma:showField="CatchAllDataLabel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642d-8df1-4a40-b81f-b7c7f28e2e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fc823-f927-4b13-b746-572312a1c935"/>
    <b0997d7f6f2b4bc7890c40ab47985429 xmlns="c90fc823-f927-4b13-b746-572312a1c935">
      <Terms xmlns="http://schemas.microsoft.com/office/infopath/2007/PartnerControls"/>
    </b0997d7f6f2b4bc7890c40ab47985429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398AF7-984C-4DEE-AD49-82C5CF3AC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fc823-f927-4b13-b746-572312a1c935"/>
    <ds:schemaRef ds:uri="54fb642d-8df1-4a40-b81f-b7c7f28e2e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7FCB93-7797-4234-8677-9CD568EECFE0}">
  <ds:schemaRefs>
    <ds:schemaRef ds:uri="http://purl.org/dc/terms/"/>
    <ds:schemaRef ds:uri="http://schemas.openxmlformats.org/package/2006/metadata/core-properties"/>
    <ds:schemaRef ds:uri="54fb642d-8df1-4a40-b81f-b7c7f28e2e7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90fc823-f927-4b13-b746-572312a1c93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2136</TotalTime>
  <Words>418</Words>
  <Application>Microsoft Office PowerPoint</Application>
  <PresentationFormat>On-screen Show (16:9)</PresentationFormat>
  <Paragraphs>93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Abby Manzi (NHS Healthcare Improvement Scotland)</cp:lastModifiedBy>
  <cp:revision>413</cp:revision>
  <cp:lastPrinted>2017-09-06T13:57:19Z</cp:lastPrinted>
  <dcterms:created xsi:type="dcterms:W3CDTF">2017-08-22T14:27:19Z</dcterms:created>
  <dcterms:modified xsi:type="dcterms:W3CDTF">2023-08-28T09:32:49Z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0x0101009B9C30850FF64BE98BE1A18B621E9B38003B8DD66EA2A6EA4EA63CA2150F833E3B</vt:lpwstr>
  </property>
  <property fmtid="{D5CDD505-2E9C-101B-9397-08002B2CF9AE}" pid="3" name="Departments">
    <vt:lpwstr/>
  </property>
</Properties>
</file>