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6" r:id="rId5"/>
  </p:sldMasterIdLst>
  <p:notesMasterIdLst>
    <p:notesMasterId r:id="rId8"/>
  </p:notesMasterIdLst>
  <p:sldIdLst>
    <p:sldId id="309" r:id="rId6"/>
    <p:sldId id="310" r:id="rId7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3" userDrawn="1">
          <p15:clr>
            <a:srgbClr val="A4A3A4"/>
          </p15:clr>
        </p15:guide>
        <p15:guide id="2" pos="204" userDrawn="1">
          <p15:clr>
            <a:srgbClr val="A4A3A4"/>
          </p15:clr>
        </p15:guide>
        <p15:guide id="3" pos="5556" userDrawn="1">
          <p15:clr>
            <a:srgbClr val="A4A3A4"/>
          </p15:clr>
        </p15:guide>
        <p15:guide id="4" orient="horz" pos="2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h Miller" initials="KM" lastIdx="1" clrIdx="0">
    <p:extLst>
      <p:ext uri="{19B8F6BF-5375-455C-9EA6-DF929625EA0E}">
        <p15:presenceInfo xmlns:p15="http://schemas.microsoft.com/office/powerpoint/2012/main" userId="S-1-5-21-1942464828-378638904-3880573118-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89DD9"/>
    <a:srgbClr val="00A2E5"/>
    <a:srgbClr val="014380"/>
    <a:srgbClr val="FFFFFF"/>
    <a:srgbClr val="004685"/>
    <a:srgbClr val="EDEDED"/>
    <a:srgbClr val="A2D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149ABB-D7B9-4BC3-A783-6102933C9824}" v="20" dt="2023-09-05T11:14:31.323"/>
    <p1510:client id="{528FF206-1D1B-49DA-92D0-FDCF7C35EF9F}" v="26" dt="2023-09-05T10:33:24.203"/>
    <p1510:client id="{872681DC-F398-4D6A-A882-380DD69BC36C}" v="1130" dt="2023-08-21T10:08:54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79097" autoAdjust="0"/>
  </p:normalViewPr>
  <p:slideViewPr>
    <p:cSldViewPr snapToGrid="0" snapToObjects="1" showGuides="1">
      <p:cViewPr varScale="1">
        <p:scale>
          <a:sx n="123" d="100"/>
          <a:sy n="123" d="100"/>
        </p:scale>
        <p:origin x="1180" y="72"/>
      </p:cViewPr>
      <p:guideLst>
        <p:guide orient="horz" pos="3003"/>
        <p:guide pos="204"/>
        <p:guide pos="5556"/>
        <p:guide orient="horz" pos="21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F9AD6-6EDC-0948-A14C-5DEF32FE1F3F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E83B7-278F-6545-9C62-E36EB068C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Alternative title and layout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" y="320"/>
            <a:ext cx="9135923" cy="51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0"/>
            <a:ext cx="9152000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2"/>
            <a:ext cx="9141713" cy="51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9141712" cy="51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38750" y="1266825"/>
            <a:ext cx="357822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16800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7600" y="864000"/>
            <a:ext cx="84888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8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1"/>
            <a:ext cx="9144000" cy="8624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3585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38750" y="1266825"/>
            <a:ext cx="357822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5850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72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00" y="1113750"/>
            <a:ext cx="84780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4767263"/>
            <a:ext cx="392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6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1" r:id="rId2"/>
    <p:sldLayoutId id="2147483694" r:id="rId3"/>
    <p:sldLayoutId id="2147483695" r:id="rId4"/>
    <p:sldLayoutId id="2147483667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468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468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468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468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468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00" y="1113750"/>
            <a:ext cx="84780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4767263"/>
            <a:ext cx="392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468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468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468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468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468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73830" y="1728769"/>
            <a:ext cx="4332289" cy="572053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Template C</a:t>
            </a:r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373943" y="2412849"/>
            <a:ext cx="5788439" cy="60791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2"/>
                </a:solidFill>
              </a:rPr>
              <a:t>Highlight </a:t>
            </a:r>
            <a:r>
              <a:rPr lang="en-US" b="1" dirty="0">
                <a:solidFill>
                  <a:schemeClr val="tx2"/>
                </a:solidFill>
              </a:rPr>
              <a:t>internal processes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b="1" dirty="0">
                <a:solidFill>
                  <a:schemeClr val="tx2"/>
                </a:solidFill>
              </a:rPr>
              <a:t>policies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b="1" dirty="0">
                <a:solidFill>
                  <a:schemeClr val="tx2"/>
                </a:solidFill>
              </a:rPr>
              <a:t>data</a:t>
            </a:r>
            <a:endParaRPr lang="en-US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73" y="482977"/>
            <a:ext cx="2028252" cy="61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924" y="4170175"/>
            <a:ext cx="655489" cy="432000"/>
          </a:xfrm>
          <a:prstGeom prst="rect">
            <a:avLst/>
          </a:prstGeom>
        </p:spPr>
      </p:pic>
      <p:sp>
        <p:nvSpPr>
          <p:cNvPr id="6" name="Text Placeholder 9"/>
          <p:cNvSpPr txBox="1">
            <a:spLocks/>
          </p:cNvSpPr>
          <p:nvPr/>
        </p:nvSpPr>
        <p:spPr>
          <a:xfrm>
            <a:off x="374086" y="2894130"/>
            <a:ext cx="4682204" cy="77328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Courier New"/>
              <a:buChar char="o"/>
            </a:pPr>
            <a:r>
              <a:rPr lang="en-US" sz="1100" dirty="0">
                <a:solidFill>
                  <a:srgbClr val="189DD9"/>
                </a:solidFill>
                <a:ea typeface="Calibri"/>
                <a:cs typeface="Calibri"/>
              </a:rPr>
              <a:t>Advanced level</a:t>
            </a:r>
          </a:p>
        </p:txBody>
      </p:sp>
      <p:pic>
        <p:nvPicPr>
          <p:cNvPr id="2" name="Picture 1" descr="A yellow and blue logo&#10;&#10;Description automatically generated">
            <a:extLst>
              <a:ext uri="{FF2B5EF4-FFF2-40B4-BE49-F238E27FC236}">
                <a16:creationId xmlns:a16="http://schemas.microsoft.com/office/drawing/2014/main" id="{801C9989-646B-B98C-980F-F254D9899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22" y="4318706"/>
            <a:ext cx="670152" cy="670833"/>
          </a:xfrm>
          <a:prstGeom prst="rect">
            <a:avLst/>
          </a:prstGeom>
        </p:spPr>
      </p:pic>
      <p:pic>
        <p:nvPicPr>
          <p:cNvPr id="3" name="Picture 2" descr="A red box with a pie chart and a white letter&#10;&#10;Description automatically generated">
            <a:extLst>
              <a:ext uri="{FF2B5EF4-FFF2-40B4-BE49-F238E27FC236}">
                <a16:creationId xmlns:a16="http://schemas.microsoft.com/office/drawing/2014/main" id="{E18EC561-8682-ADEB-D99C-5C4848027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26" y="4512606"/>
            <a:ext cx="472169" cy="278948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94FF33B-E779-C3D9-3B33-ADEC576BB7FF}"/>
              </a:ext>
            </a:extLst>
          </p:cNvPr>
          <p:cNvSpPr txBox="1">
            <a:spLocks/>
          </p:cNvSpPr>
          <p:nvPr/>
        </p:nvSpPr>
        <p:spPr>
          <a:xfrm>
            <a:off x="465235" y="4189790"/>
            <a:ext cx="4682204" cy="27321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2"/>
                </a:solidFill>
              </a:rPr>
              <a:t>Available in the following formats:</a:t>
            </a:r>
            <a:endParaRPr lang="en-US" sz="1100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848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D0254A4-BCEB-FE8A-0E87-1E806C77D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195732"/>
              </p:ext>
            </p:extLst>
          </p:nvPr>
        </p:nvGraphicFramePr>
        <p:xfrm>
          <a:off x="114299" y="715617"/>
          <a:ext cx="8776625" cy="4388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191">
                  <a:extLst>
                    <a:ext uri="{9D8B030D-6E8A-4147-A177-3AD203B41FA5}">
                      <a16:colId xmlns:a16="http://schemas.microsoft.com/office/drawing/2014/main" val="2069144579"/>
                    </a:ext>
                  </a:extLst>
                </a:gridCol>
                <a:gridCol w="1182413">
                  <a:extLst>
                    <a:ext uri="{9D8B030D-6E8A-4147-A177-3AD203B41FA5}">
                      <a16:colId xmlns:a16="http://schemas.microsoft.com/office/drawing/2014/main" val="1924665104"/>
                    </a:ext>
                  </a:extLst>
                </a:gridCol>
                <a:gridCol w="1152853">
                  <a:extLst>
                    <a:ext uri="{9D8B030D-6E8A-4147-A177-3AD203B41FA5}">
                      <a16:colId xmlns:a16="http://schemas.microsoft.com/office/drawing/2014/main" val="1278975475"/>
                    </a:ext>
                  </a:extLst>
                </a:gridCol>
                <a:gridCol w="264840">
                  <a:extLst>
                    <a:ext uri="{9D8B030D-6E8A-4147-A177-3AD203B41FA5}">
                      <a16:colId xmlns:a16="http://schemas.microsoft.com/office/drawing/2014/main" val="1320644906"/>
                    </a:ext>
                  </a:extLst>
                </a:gridCol>
                <a:gridCol w="975489">
                  <a:extLst>
                    <a:ext uri="{9D8B030D-6E8A-4147-A177-3AD203B41FA5}">
                      <a16:colId xmlns:a16="http://schemas.microsoft.com/office/drawing/2014/main" val="3969448272"/>
                    </a:ext>
                  </a:extLst>
                </a:gridCol>
                <a:gridCol w="1083877">
                  <a:extLst>
                    <a:ext uri="{9D8B030D-6E8A-4147-A177-3AD203B41FA5}">
                      <a16:colId xmlns:a16="http://schemas.microsoft.com/office/drawing/2014/main" val="325043281"/>
                    </a:ext>
                  </a:extLst>
                </a:gridCol>
                <a:gridCol w="1074025">
                  <a:extLst>
                    <a:ext uri="{9D8B030D-6E8A-4147-A177-3AD203B41FA5}">
                      <a16:colId xmlns:a16="http://schemas.microsoft.com/office/drawing/2014/main" val="1303916146"/>
                    </a:ext>
                  </a:extLst>
                </a:gridCol>
                <a:gridCol w="1074025">
                  <a:extLst>
                    <a:ext uri="{9D8B030D-6E8A-4147-A177-3AD203B41FA5}">
                      <a16:colId xmlns:a16="http://schemas.microsoft.com/office/drawing/2014/main" val="4221914068"/>
                    </a:ext>
                  </a:extLst>
                </a:gridCol>
                <a:gridCol w="1183912">
                  <a:extLst>
                    <a:ext uri="{9D8B030D-6E8A-4147-A177-3AD203B41FA5}">
                      <a16:colId xmlns:a16="http://schemas.microsoft.com/office/drawing/2014/main" val="2078078352"/>
                    </a:ext>
                  </a:extLst>
                </a:gridCol>
              </a:tblGrid>
              <a:tr h="319971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moments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US" sz="80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US" dirty="0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US" dirty="0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US" dirty="0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US" dirty="0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US" dirty="0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70124"/>
                  </a:ext>
                </a:extLst>
              </a:tr>
              <a:tr h="2714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service</a:t>
                      </a:r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97860"/>
                  </a:ext>
                </a:extLst>
              </a:tr>
              <a:tr h="795079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touchpoints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591035"/>
                  </a:ext>
                </a:extLst>
              </a:tr>
              <a:tr h="30151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905226"/>
                  </a:ext>
                </a:extLst>
              </a:tr>
              <a:tr h="4169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Stakeholder 1</a:t>
                      </a:r>
                    </a:p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action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31859"/>
                  </a:ext>
                </a:extLst>
              </a:tr>
              <a:tr h="4266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Stakeholder 2</a:t>
                      </a:r>
                      <a:endParaRPr lang="en-US" sz="700" b="0" i="0" u="none" strike="noStrike" noProof="0" dirty="0">
                        <a:solidFill>
                          <a:srgbClr val="565456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action</a:t>
                      </a:r>
                      <a:endParaRPr lang="en-GB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742713"/>
                  </a:ext>
                </a:extLst>
              </a:tr>
              <a:tr h="57206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Policies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949507"/>
                  </a:ext>
                </a:extLst>
              </a:tr>
              <a:tr h="57206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Data held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078964"/>
                  </a:ext>
                </a:extLst>
              </a:tr>
              <a:tr h="57206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Data channel /</a:t>
                      </a:r>
                    </a:p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storage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547040"/>
                  </a:ext>
                </a:extLst>
              </a:tr>
            </a:tbl>
          </a:graphicData>
        </a:graphic>
      </p:graphicFrame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D64A409-1F81-8DCB-A716-08430BE57183}"/>
              </a:ext>
            </a:extLst>
          </p:cNvPr>
          <p:cNvCxnSpPr/>
          <p:nvPr/>
        </p:nvCxnSpPr>
        <p:spPr>
          <a:xfrm flipV="1">
            <a:off x="29818" y="2381793"/>
            <a:ext cx="9114182" cy="29730"/>
          </a:xfrm>
          <a:prstGeom prst="straightConnector1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42C4899B-E066-2C39-CC37-05B6D5B5BCA2}"/>
              </a:ext>
            </a:extLst>
          </p:cNvPr>
          <p:cNvSpPr txBox="1">
            <a:spLocks/>
          </p:cNvSpPr>
          <p:nvPr/>
        </p:nvSpPr>
        <p:spPr>
          <a:xfrm>
            <a:off x="219459" y="148075"/>
            <a:ext cx="7843122" cy="374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u="none" kern="1200">
                <a:solidFill>
                  <a:srgbClr val="00516A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cs typeface="Calibri"/>
              </a:rPr>
              <a:t>Template C – Advanced Level </a:t>
            </a:r>
            <a:endParaRPr lang="en-GB" sz="1600" b="1" dirty="0">
              <a:ea typeface="Calibri"/>
              <a:cs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F68DF8-E0D3-D81D-F51F-CC3F00161E0E}"/>
              </a:ext>
            </a:extLst>
          </p:cNvPr>
          <p:cNvGrpSpPr/>
          <p:nvPr/>
        </p:nvGrpSpPr>
        <p:grpSpPr>
          <a:xfrm>
            <a:off x="3213391" y="419393"/>
            <a:ext cx="837199" cy="4727027"/>
            <a:chOff x="7553666" y="415145"/>
            <a:chExt cx="837199" cy="472702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1A8D466-9065-9987-7399-A7016B77389C}"/>
                </a:ext>
              </a:extLst>
            </p:cNvPr>
            <p:cNvCxnSpPr>
              <a:cxnSpLocks/>
            </p:cNvCxnSpPr>
            <p:nvPr/>
          </p:nvCxnSpPr>
          <p:spPr>
            <a:xfrm>
              <a:off x="7659266" y="600772"/>
              <a:ext cx="18900" cy="4541400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7BE34FF-05AE-FF9E-31FB-5BBA1DFB60ED}"/>
                </a:ext>
              </a:extLst>
            </p:cNvPr>
            <p:cNvGrpSpPr/>
            <p:nvPr/>
          </p:nvGrpSpPr>
          <p:grpSpPr>
            <a:xfrm>
              <a:off x="7553666" y="415145"/>
              <a:ext cx="837199" cy="230832"/>
              <a:chOff x="7762388" y="489688"/>
              <a:chExt cx="837199" cy="23083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1EE31F1-9EA1-0AF4-8CE5-B6EF0B6F3B79}"/>
                  </a:ext>
                </a:extLst>
              </p:cNvPr>
              <p:cNvSpPr/>
              <p:nvPr/>
            </p:nvSpPr>
            <p:spPr>
              <a:xfrm flipH="1">
                <a:off x="7762388" y="496806"/>
                <a:ext cx="208893" cy="204952"/>
              </a:xfrm>
              <a:prstGeom prst="ellipse">
                <a:avLst/>
              </a:prstGeom>
              <a:solidFill>
                <a:srgbClr val="DB8A8A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5665B7-9080-78B1-8C84-F9047B8F2B6B}"/>
                  </a:ext>
                </a:extLst>
              </p:cNvPr>
              <p:cNvSpPr txBox="1"/>
              <p:nvPr/>
            </p:nvSpPr>
            <p:spPr>
              <a:xfrm>
                <a:off x="7930594" y="489688"/>
                <a:ext cx="668993" cy="2308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900" dirty="0">
                    <a:solidFill>
                      <a:srgbClr val="DB8A8A"/>
                    </a:solidFill>
                    <a:cs typeface="Calibri"/>
                  </a:rPr>
                  <a:t>Drop off</a:t>
                </a:r>
              </a:p>
            </p:txBody>
          </p:sp>
          <p:pic>
            <p:nvPicPr>
              <p:cNvPr id="15" name="Graphic 18" descr="Close with solid fill">
                <a:extLst>
                  <a:ext uri="{FF2B5EF4-FFF2-40B4-BE49-F238E27FC236}">
                    <a16:creationId xmlns:a16="http://schemas.microsoft.com/office/drawing/2014/main" id="{5213C4FD-A1C5-A8AF-9739-8B4911998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805179" y="541850"/>
                <a:ext cx="126126" cy="1261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724162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2.xml><?xml version="1.0" encoding="utf-8"?>
<a:theme xmlns:a="http://schemas.openxmlformats.org/drawingml/2006/main" name="2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ase Document" ma:contentTypeID="0x0101009B9C30850FF64BE98BE1A18B621E9B38003B8DD66EA2A6EA4EA63CA2150F833E3B" ma:contentTypeVersion="5" ma:contentTypeDescription="Base Document" ma:contentTypeScope="" ma:versionID="9dadf323e77ca7c0ca63a5107764fc89">
  <xsd:schema xmlns:xsd="http://www.w3.org/2001/XMLSchema" xmlns:xs="http://www.w3.org/2001/XMLSchema" xmlns:p="http://schemas.microsoft.com/office/2006/metadata/properties" xmlns:ns1="c90fc823-f927-4b13-b746-572312a1c935" xmlns:ns3="54fb642d-8df1-4a40-b81f-b7c7f28e2e7f" targetNamespace="http://schemas.microsoft.com/office/2006/metadata/properties" ma:root="true" ma:fieldsID="dcfd87a868d966f591bab925489a6202" ns1:_="" ns3:_="">
    <xsd:import namespace="c90fc823-f927-4b13-b746-572312a1c935"/>
    <xsd:import namespace="54fb642d-8df1-4a40-b81f-b7c7f28e2e7f"/>
    <xsd:element name="properties">
      <xsd:complexType>
        <xsd:sequence>
          <xsd:element name="documentManagement">
            <xsd:complexType>
              <xsd:all>
                <xsd:element ref="ns1:b0997d7f6f2b4bc7890c40ab47985429" minOccurs="0"/>
                <xsd:element ref="ns1:TaxCatchAll" minOccurs="0"/>
                <xsd:element ref="ns1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fc823-f927-4b13-b746-572312a1c935" elementFormDefault="qualified">
    <xsd:import namespace="http://schemas.microsoft.com/office/2006/documentManagement/types"/>
    <xsd:import namespace="http://schemas.microsoft.com/office/infopath/2007/PartnerControls"/>
    <xsd:element name="b0997d7f6f2b4bc7890c40ab47985429" ma:index="8" nillable="true" ma:taxonomy="true" ma:internalName="b0997d7f6f2b4bc7890c40ab47985429" ma:taxonomyFieldName="Departments" ma:displayName="Departments" ma:fieldId="{b0997d7f-6f2b-4bc7-890c-40ab47985429}" ma:sspId="12ec0724-cfef-4554-94cf-02961d342542" ma:termSetId="184a1858-4a21-4b18-a878-30e190b764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f5b355e-5b78-4275-9d55-722e430928fb}" ma:internalName="TaxCatchAll" ma:showField="CatchAllData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f5b355e-5b78-4275-9d55-722e430928fb}" ma:internalName="TaxCatchAllLabel" ma:readOnly="true" ma:showField="CatchAllDataLabel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642d-8df1-4a40-b81f-b7c7f28e2e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0fc823-f927-4b13-b746-572312a1c935"/>
    <b0997d7f6f2b4bc7890c40ab47985429 xmlns="c90fc823-f927-4b13-b746-572312a1c935">
      <Terms xmlns="http://schemas.microsoft.com/office/infopath/2007/PartnerControls"/>
    </b0997d7f6f2b4bc7890c40ab47985429>
  </documentManagement>
</p:properties>
</file>

<file path=customXml/itemProps1.xml><?xml version="1.0" encoding="utf-8"?>
<ds:datastoreItem xmlns:ds="http://schemas.openxmlformats.org/officeDocument/2006/customXml" ds:itemID="{BAFEE1AE-4128-496B-ACCD-A73763ACAD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398AF7-984C-4DEE-AD49-82C5CF3AC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fc823-f927-4b13-b746-572312a1c935"/>
    <ds:schemaRef ds:uri="54fb642d-8df1-4a40-b81f-b7c7f28e2e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7FCB93-7797-4234-8677-9CD568EECFE0}">
  <ds:schemaRefs>
    <ds:schemaRef ds:uri="54fb642d-8df1-4a40-b81f-b7c7f28e2e7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90fc823-f927-4b13-b746-572312a1c93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who we are what we do</Template>
  <TotalTime>2138</TotalTime>
  <Words>55</Words>
  <Application>Microsoft Office PowerPoint</Application>
  <PresentationFormat>On-screen Show (16:9)</PresentationFormat>
  <Paragraphs>27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1_Office Theme</vt:lpstr>
      <vt:lpstr>2_Office Theme</vt:lpstr>
      <vt:lpstr>PowerPoint Presentation</vt:lpstr>
      <vt:lpstr>PowerPoint Presentation</vt:lpstr>
    </vt:vector>
  </TitlesOfParts>
  <Company>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 are, what we do</dc:title>
  <dc:creator>Kenneth Miller</dc:creator>
  <cp:lastModifiedBy>Charis McElhinney (NHS Healthcare Improvement Scotland)</cp:lastModifiedBy>
  <cp:revision>428</cp:revision>
  <cp:lastPrinted>2017-09-06T13:57:19Z</cp:lastPrinted>
  <dcterms:created xsi:type="dcterms:W3CDTF">2017-08-22T14:27:19Z</dcterms:created>
  <dcterms:modified xsi:type="dcterms:W3CDTF">2023-09-05T11:29:41Z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0x0101009B9C30850FF64BE98BE1A18B621E9B38003B8DD66EA2A6EA4EA63CA2150F833E3B</vt:lpwstr>
  </property>
  <property fmtid="{D5CDD505-2E9C-101B-9397-08002B2CF9AE}" pid="3" name="Departments">
    <vt:lpwstr/>
  </property>
</Properties>
</file>